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83" r:id="rId3"/>
    <p:sldId id="257" r:id="rId4"/>
    <p:sldId id="278" r:id="rId5"/>
    <p:sldId id="279" r:id="rId6"/>
    <p:sldId id="280" r:id="rId7"/>
    <p:sldId id="281" r:id="rId8"/>
    <p:sldId id="258" r:id="rId9"/>
    <p:sldId id="282" r:id="rId10"/>
    <p:sldId id="284" r:id="rId11"/>
    <p:sldId id="276" r:id="rId12"/>
  </p:sldIdLst>
  <p:sldSz cx="9144000" cy="5143500" type="screen16x9"/>
  <p:notesSz cx="6858000" cy="9144000"/>
  <p:embeddedFontLst>
    <p:embeddedFont>
      <p:font typeface="Raleway ExtraBold" pitchFamily="2" charset="77"/>
      <p:bold r:id="rId14"/>
      <p:italic r:id="rId15"/>
      <p:boldItalic r:id="rId16"/>
    </p:embeddedFont>
    <p:embeddedFont>
      <p:font typeface="Raleway Light" pitchFamily="2" charset="77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224F32-7FBE-4B8E-A76D-85854406B0ED}">
  <a:tblStyle styleId="{3B224F32-7FBE-4B8E-A76D-85854406B0E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 snapToGrid="0">
      <p:cViewPr varScale="1">
        <p:scale>
          <a:sx n="160" d="100"/>
          <a:sy n="160" d="100"/>
        </p:scale>
        <p:origin x="78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>
          <a:extLst>
            <a:ext uri="{FF2B5EF4-FFF2-40B4-BE49-F238E27FC236}">
              <a16:creationId xmlns:a16="http://schemas.microsoft.com/office/drawing/2014/main" id="{BEF6BB18-5409-B215-BE53-64629D512F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:notes">
            <a:extLst>
              <a:ext uri="{FF2B5EF4-FFF2-40B4-BE49-F238E27FC236}">
                <a16:creationId xmlns:a16="http://schemas.microsoft.com/office/drawing/2014/main" id="{BB20F87F-06C6-5495-D98E-FE0FCF2B275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p:notes">
            <a:extLst>
              <a:ext uri="{FF2B5EF4-FFF2-40B4-BE49-F238E27FC236}">
                <a16:creationId xmlns:a16="http://schemas.microsoft.com/office/drawing/2014/main" id="{F4197B50-2D1C-03A4-CCA0-999D649E634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03632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>
          <a:extLst>
            <a:ext uri="{FF2B5EF4-FFF2-40B4-BE49-F238E27FC236}">
              <a16:creationId xmlns:a16="http://schemas.microsoft.com/office/drawing/2014/main" id="{6F0C5D6F-EAA4-01C3-937A-456F1F9860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:notes">
            <a:extLst>
              <a:ext uri="{FF2B5EF4-FFF2-40B4-BE49-F238E27FC236}">
                <a16:creationId xmlns:a16="http://schemas.microsoft.com/office/drawing/2014/main" id="{8434E226-9BD6-F20A-4D95-F5A06139A7D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p:notes">
            <a:extLst>
              <a:ext uri="{FF2B5EF4-FFF2-40B4-BE49-F238E27FC236}">
                <a16:creationId xmlns:a16="http://schemas.microsoft.com/office/drawing/2014/main" id="{0747030F-02AC-011D-EB63-01378143C08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80013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9e554bc010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9e554bc010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>
          <a:extLst>
            <a:ext uri="{FF2B5EF4-FFF2-40B4-BE49-F238E27FC236}">
              <a16:creationId xmlns:a16="http://schemas.microsoft.com/office/drawing/2014/main" id="{FF0951C5-DC63-9143-3A66-99CC022003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5f391192_085:notes">
            <a:extLst>
              <a:ext uri="{FF2B5EF4-FFF2-40B4-BE49-F238E27FC236}">
                <a16:creationId xmlns:a16="http://schemas.microsoft.com/office/drawing/2014/main" id="{7A107892-374C-2443-A069-6D8E9B6F1F8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35f391192_085:notes">
            <a:extLst>
              <a:ext uri="{FF2B5EF4-FFF2-40B4-BE49-F238E27FC236}">
                <a16:creationId xmlns:a16="http://schemas.microsoft.com/office/drawing/2014/main" id="{1990EEBE-B466-43E4-99AE-8AFD3864F67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8385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>
          <a:extLst>
            <a:ext uri="{FF2B5EF4-FFF2-40B4-BE49-F238E27FC236}">
              <a16:creationId xmlns:a16="http://schemas.microsoft.com/office/drawing/2014/main" id="{26F04B69-922D-AA08-4AF0-3D1B2761F6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5f391192_085:notes">
            <a:extLst>
              <a:ext uri="{FF2B5EF4-FFF2-40B4-BE49-F238E27FC236}">
                <a16:creationId xmlns:a16="http://schemas.microsoft.com/office/drawing/2014/main" id="{AD4E2DCB-82DA-3CD5-6782-9D0C14B1B8B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35f391192_085:notes">
            <a:extLst>
              <a:ext uri="{FF2B5EF4-FFF2-40B4-BE49-F238E27FC236}">
                <a16:creationId xmlns:a16="http://schemas.microsoft.com/office/drawing/2014/main" id="{C0F36F2B-FCE0-DA7E-F373-6562DAD330A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46724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>
          <a:extLst>
            <a:ext uri="{FF2B5EF4-FFF2-40B4-BE49-F238E27FC236}">
              <a16:creationId xmlns:a16="http://schemas.microsoft.com/office/drawing/2014/main" id="{D6100D9C-F148-EE82-EB83-998B911115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5f391192_073:notes">
            <a:extLst>
              <a:ext uri="{FF2B5EF4-FFF2-40B4-BE49-F238E27FC236}">
                <a16:creationId xmlns:a16="http://schemas.microsoft.com/office/drawing/2014/main" id="{7947B15E-AB94-6252-26C9-6CAC3139E56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5f391192_073:notes">
            <a:extLst>
              <a:ext uri="{FF2B5EF4-FFF2-40B4-BE49-F238E27FC236}">
                <a16:creationId xmlns:a16="http://schemas.microsoft.com/office/drawing/2014/main" id="{DC715D19-1CDB-D468-12E3-089FDCAA999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13695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>
          <a:extLst>
            <a:ext uri="{FF2B5EF4-FFF2-40B4-BE49-F238E27FC236}">
              <a16:creationId xmlns:a16="http://schemas.microsoft.com/office/drawing/2014/main" id="{D3B367AA-F70B-8348-23B1-08EFD4DA81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:notes">
            <a:extLst>
              <a:ext uri="{FF2B5EF4-FFF2-40B4-BE49-F238E27FC236}">
                <a16:creationId xmlns:a16="http://schemas.microsoft.com/office/drawing/2014/main" id="{C2C756BC-F472-06AB-C79F-D18CBCB62F2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p:notes">
            <a:extLst>
              <a:ext uri="{FF2B5EF4-FFF2-40B4-BE49-F238E27FC236}">
                <a16:creationId xmlns:a16="http://schemas.microsoft.com/office/drawing/2014/main" id="{2176B877-1852-C869-0219-8295277B434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70117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9e554bc010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9e554bc010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>
          <a:extLst>
            <a:ext uri="{FF2B5EF4-FFF2-40B4-BE49-F238E27FC236}">
              <a16:creationId xmlns:a16="http://schemas.microsoft.com/office/drawing/2014/main" id="{1DD3C774-E185-50BB-521D-F247594917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5f391192_073:notes">
            <a:extLst>
              <a:ext uri="{FF2B5EF4-FFF2-40B4-BE49-F238E27FC236}">
                <a16:creationId xmlns:a16="http://schemas.microsoft.com/office/drawing/2014/main" id="{6E2649E9-C9B0-FB73-08DC-671EFB0D18C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5f391192_073:notes">
            <a:extLst>
              <a:ext uri="{FF2B5EF4-FFF2-40B4-BE49-F238E27FC236}">
                <a16:creationId xmlns:a16="http://schemas.microsoft.com/office/drawing/2014/main" id="{F690819F-1CB5-5543-0C65-B3A8742DC40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1880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324C73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90735" y="379877"/>
            <a:ext cx="8362529" cy="4383746"/>
          </a:xfrm>
          <a:custGeom>
            <a:avLst/>
            <a:gdLst/>
            <a:ahLst/>
            <a:cxnLst/>
            <a:rect l="l" t="t" r="r" b="b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FFFFFF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685800" y="3287213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/>
          <p:nvPr/>
        </p:nvSpPr>
        <p:spPr>
          <a:xfrm>
            <a:off x="390735" y="379877"/>
            <a:ext cx="8362529" cy="4383746"/>
          </a:xfrm>
          <a:custGeom>
            <a:avLst/>
            <a:gdLst/>
            <a:ahLst/>
            <a:cxnLst/>
            <a:rect l="l" t="t" r="r" b="b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324C73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922000" y="891775"/>
            <a:ext cx="68661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922000" y="1885951"/>
            <a:ext cx="6866100" cy="236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Clr>
                <a:srgbClr val="E33930"/>
              </a:buClr>
              <a:buSzPts val="1800"/>
              <a:buChar char="●"/>
              <a:defRPr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Clr>
                <a:srgbClr val="E33930"/>
              </a:buClr>
              <a:buSzPts val="1800"/>
              <a:buChar char="○"/>
              <a:defRPr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Clr>
                <a:srgbClr val="E33930"/>
              </a:buClr>
              <a:buSzPts val="18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324C73"/>
                </a:solidFill>
              </a:defRPr>
            </a:lvl1pPr>
            <a:lvl2pPr lvl="1" rtl="0">
              <a:buNone/>
              <a:defRPr>
                <a:solidFill>
                  <a:srgbClr val="324C73"/>
                </a:solidFill>
              </a:defRPr>
            </a:lvl2pPr>
            <a:lvl3pPr lvl="2" rtl="0">
              <a:buNone/>
              <a:defRPr>
                <a:solidFill>
                  <a:srgbClr val="324C73"/>
                </a:solidFill>
              </a:defRPr>
            </a:lvl3pPr>
            <a:lvl4pPr lvl="3" rtl="0">
              <a:buNone/>
              <a:defRPr>
                <a:solidFill>
                  <a:srgbClr val="324C73"/>
                </a:solidFill>
              </a:defRPr>
            </a:lvl4pPr>
            <a:lvl5pPr lvl="4" rtl="0">
              <a:buNone/>
              <a:defRPr>
                <a:solidFill>
                  <a:srgbClr val="324C73"/>
                </a:solidFill>
              </a:defRPr>
            </a:lvl5pPr>
            <a:lvl6pPr lvl="5" rtl="0">
              <a:buNone/>
              <a:defRPr>
                <a:solidFill>
                  <a:srgbClr val="324C73"/>
                </a:solidFill>
              </a:defRPr>
            </a:lvl6pPr>
            <a:lvl7pPr lvl="6" rtl="0">
              <a:buNone/>
              <a:defRPr>
                <a:solidFill>
                  <a:srgbClr val="324C73"/>
                </a:solidFill>
              </a:defRPr>
            </a:lvl7pPr>
            <a:lvl8pPr lvl="7" rtl="0">
              <a:buNone/>
              <a:defRPr>
                <a:solidFill>
                  <a:srgbClr val="324C73"/>
                </a:solidFill>
              </a:defRPr>
            </a:lvl8pPr>
            <a:lvl9pPr lvl="8" rtl="0">
              <a:buNone/>
              <a:defRPr>
                <a:solidFill>
                  <a:srgbClr val="324C73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+ 1 column">
  <p:cSld name="TITLE_AND_BODY_1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922000" y="891775"/>
            <a:ext cx="68661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body" idx="1"/>
          </p:nvPr>
        </p:nvSpPr>
        <p:spPr>
          <a:xfrm>
            <a:off x="922000" y="1885951"/>
            <a:ext cx="6866100" cy="236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Clr>
                <a:srgbClr val="324C73"/>
              </a:buClr>
              <a:buSzPts val="1800"/>
              <a:buChar char="●"/>
              <a:defRPr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Clr>
                <a:srgbClr val="E33930"/>
              </a:buClr>
              <a:buSzPts val="1800"/>
              <a:buChar char="○"/>
              <a:defRPr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Clr>
                <a:srgbClr val="324C73"/>
              </a:buClr>
              <a:buSzPts val="18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324C73"/>
                </a:solidFill>
              </a:defRPr>
            </a:lvl1pPr>
            <a:lvl2pPr lvl="1" rtl="0">
              <a:buNone/>
              <a:defRPr>
                <a:solidFill>
                  <a:srgbClr val="324C73"/>
                </a:solidFill>
              </a:defRPr>
            </a:lvl2pPr>
            <a:lvl3pPr lvl="2" rtl="0">
              <a:buNone/>
              <a:defRPr>
                <a:solidFill>
                  <a:srgbClr val="324C73"/>
                </a:solidFill>
              </a:defRPr>
            </a:lvl3pPr>
            <a:lvl4pPr lvl="3" rtl="0">
              <a:buNone/>
              <a:defRPr>
                <a:solidFill>
                  <a:srgbClr val="324C73"/>
                </a:solidFill>
              </a:defRPr>
            </a:lvl4pPr>
            <a:lvl5pPr lvl="4" rtl="0">
              <a:buNone/>
              <a:defRPr>
                <a:solidFill>
                  <a:srgbClr val="324C73"/>
                </a:solidFill>
              </a:defRPr>
            </a:lvl5pPr>
            <a:lvl6pPr lvl="5" rtl="0">
              <a:buNone/>
              <a:defRPr>
                <a:solidFill>
                  <a:srgbClr val="324C73"/>
                </a:solidFill>
              </a:defRPr>
            </a:lvl6pPr>
            <a:lvl7pPr lvl="6" rtl="0">
              <a:buNone/>
              <a:defRPr>
                <a:solidFill>
                  <a:srgbClr val="324C73"/>
                </a:solidFill>
              </a:defRPr>
            </a:lvl7pPr>
            <a:lvl8pPr lvl="7" rtl="0">
              <a:buNone/>
              <a:defRPr>
                <a:solidFill>
                  <a:srgbClr val="324C73"/>
                </a:solidFill>
              </a:defRPr>
            </a:lvl8pPr>
            <a:lvl9pPr lvl="8" rtl="0">
              <a:buNone/>
              <a:defRPr>
                <a:solidFill>
                  <a:srgbClr val="324C73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/>
          <p:nvPr/>
        </p:nvSpPr>
        <p:spPr>
          <a:xfrm>
            <a:off x="390735" y="379877"/>
            <a:ext cx="8362529" cy="4383746"/>
          </a:xfrm>
          <a:custGeom>
            <a:avLst/>
            <a:gdLst/>
            <a:ahLst/>
            <a:cxnLst/>
            <a:rect l="l" t="t" r="r" b="b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324C73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922000" y="891775"/>
            <a:ext cx="68661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922000" y="1887378"/>
            <a:ext cx="3543300" cy="302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Clr>
                <a:srgbClr val="E33930"/>
              </a:buClr>
              <a:buSzPts val="1800"/>
              <a:buChar char="●"/>
              <a:defRPr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Clr>
                <a:srgbClr val="E33930"/>
              </a:buClr>
              <a:buSzPts val="1800"/>
              <a:buChar char="○"/>
              <a:defRPr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Clr>
                <a:srgbClr val="E33930"/>
              </a:buClr>
              <a:buSzPts val="18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2"/>
          </p:nvPr>
        </p:nvSpPr>
        <p:spPr>
          <a:xfrm>
            <a:off x="4678687" y="1887378"/>
            <a:ext cx="3543300" cy="302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Clr>
                <a:srgbClr val="E33930"/>
              </a:buClr>
              <a:buSzPts val="1800"/>
              <a:buChar char="●"/>
              <a:defRPr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Clr>
                <a:srgbClr val="E33930"/>
              </a:buClr>
              <a:buSzPts val="1800"/>
              <a:buChar char="○"/>
              <a:defRPr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Clr>
                <a:srgbClr val="E33930"/>
              </a:buClr>
              <a:buSzPts val="18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324C73"/>
                </a:solidFill>
              </a:defRPr>
            </a:lvl1pPr>
            <a:lvl2pPr lvl="1" rtl="0">
              <a:buNone/>
              <a:defRPr>
                <a:solidFill>
                  <a:srgbClr val="324C73"/>
                </a:solidFill>
              </a:defRPr>
            </a:lvl2pPr>
            <a:lvl3pPr lvl="2" rtl="0">
              <a:buNone/>
              <a:defRPr>
                <a:solidFill>
                  <a:srgbClr val="324C73"/>
                </a:solidFill>
              </a:defRPr>
            </a:lvl3pPr>
            <a:lvl4pPr lvl="3" rtl="0">
              <a:buNone/>
              <a:defRPr>
                <a:solidFill>
                  <a:srgbClr val="324C73"/>
                </a:solidFill>
              </a:defRPr>
            </a:lvl4pPr>
            <a:lvl5pPr lvl="4" rtl="0">
              <a:buNone/>
              <a:defRPr>
                <a:solidFill>
                  <a:srgbClr val="324C73"/>
                </a:solidFill>
              </a:defRPr>
            </a:lvl5pPr>
            <a:lvl6pPr lvl="5" rtl="0">
              <a:buNone/>
              <a:defRPr>
                <a:solidFill>
                  <a:srgbClr val="324C73"/>
                </a:solidFill>
              </a:defRPr>
            </a:lvl6pPr>
            <a:lvl7pPr lvl="6" rtl="0">
              <a:buNone/>
              <a:defRPr>
                <a:solidFill>
                  <a:srgbClr val="324C73"/>
                </a:solidFill>
              </a:defRPr>
            </a:lvl7pPr>
            <a:lvl8pPr lvl="7" rtl="0">
              <a:buNone/>
              <a:defRPr>
                <a:solidFill>
                  <a:srgbClr val="324C73"/>
                </a:solidFill>
              </a:defRPr>
            </a:lvl8pPr>
            <a:lvl9pPr lvl="8" rtl="0">
              <a:buNone/>
              <a:defRPr>
                <a:solidFill>
                  <a:srgbClr val="324C73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/>
          <p:nvPr/>
        </p:nvSpPr>
        <p:spPr>
          <a:xfrm>
            <a:off x="390735" y="379877"/>
            <a:ext cx="8362529" cy="4383746"/>
          </a:xfrm>
          <a:custGeom>
            <a:avLst/>
            <a:gdLst/>
            <a:ahLst/>
            <a:cxnLst/>
            <a:rect l="l" t="t" r="r" b="b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324C73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title"/>
          </p:nvPr>
        </p:nvSpPr>
        <p:spPr>
          <a:xfrm>
            <a:off x="922000" y="891775"/>
            <a:ext cx="68661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324C73"/>
                </a:solidFill>
              </a:defRPr>
            </a:lvl1pPr>
            <a:lvl2pPr lvl="1" rtl="0">
              <a:buNone/>
              <a:defRPr>
                <a:solidFill>
                  <a:srgbClr val="324C73"/>
                </a:solidFill>
              </a:defRPr>
            </a:lvl2pPr>
            <a:lvl3pPr lvl="2" rtl="0">
              <a:buNone/>
              <a:defRPr>
                <a:solidFill>
                  <a:srgbClr val="324C73"/>
                </a:solidFill>
              </a:defRPr>
            </a:lvl3pPr>
            <a:lvl4pPr lvl="3" rtl="0">
              <a:buNone/>
              <a:defRPr>
                <a:solidFill>
                  <a:srgbClr val="324C73"/>
                </a:solidFill>
              </a:defRPr>
            </a:lvl4pPr>
            <a:lvl5pPr lvl="4" rtl="0">
              <a:buNone/>
              <a:defRPr>
                <a:solidFill>
                  <a:srgbClr val="324C73"/>
                </a:solidFill>
              </a:defRPr>
            </a:lvl5pPr>
            <a:lvl6pPr lvl="5" rtl="0">
              <a:buNone/>
              <a:defRPr>
                <a:solidFill>
                  <a:srgbClr val="324C73"/>
                </a:solidFill>
              </a:defRPr>
            </a:lvl6pPr>
            <a:lvl7pPr lvl="6" rtl="0">
              <a:buNone/>
              <a:defRPr>
                <a:solidFill>
                  <a:srgbClr val="324C73"/>
                </a:solidFill>
              </a:defRPr>
            </a:lvl7pPr>
            <a:lvl8pPr lvl="7" rtl="0">
              <a:buNone/>
              <a:defRPr>
                <a:solidFill>
                  <a:srgbClr val="324C73"/>
                </a:solidFill>
              </a:defRPr>
            </a:lvl8pPr>
            <a:lvl9pPr lvl="8" rtl="0">
              <a:buNone/>
              <a:defRPr>
                <a:solidFill>
                  <a:srgbClr val="324C73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/>
          <p:nvPr/>
        </p:nvSpPr>
        <p:spPr>
          <a:xfrm>
            <a:off x="390735" y="379877"/>
            <a:ext cx="8362529" cy="4383746"/>
          </a:xfrm>
          <a:custGeom>
            <a:avLst/>
            <a:gdLst/>
            <a:ahLst/>
            <a:cxnLst/>
            <a:rect l="l" t="t" r="r" b="b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324C73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body" idx="1"/>
          </p:nvPr>
        </p:nvSpPr>
        <p:spPr>
          <a:xfrm>
            <a:off x="457200" y="4253909"/>
            <a:ext cx="82296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324C73"/>
                </a:solidFill>
              </a:defRPr>
            </a:lvl1pPr>
            <a:lvl2pPr lvl="1" rtl="0">
              <a:buNone/>
              <a:defRPr>
                <a:solidFill>
                  <a:srgbClr val="324C73"/>
                </a:solidFill>
              </a:defRPr>
            </a:lvl2pPr>
            <a:lvl3pPr lvl="2" rtl="0">
              <a:buNone/>
              <a:defRPr>
                <a:solidFill>
                  <a:srgbClr val="324C73"/>
                </a:solidFill>
              </a:defRPr>
            </a:lvl3pPr>
            <a:lvl4pPr lvl="3" rtl="0">
              <a:buNone/>
              <a:defRPr>
                <a:solidFill>
                  <a:srgbClr val="324C73"/>
                </a:solidFill>
              </a:defRPr>
            </a:lvl4pPr>
            <a:lvl5pPr lvl="4" rtl="0">
              <a:buNone/>
              <a:defRPr>
                <a:solidFill>
                  <a:srgbClr val="324C73"/>
                </a:solidFill>
              </a:defRPr>
            </a:lvl5pPr>
            <a:lvl6pPr lvl="5" rtl="0">
              <a:buNone/>
              <a:defRPr>
                <a:solidFill>
                  <a:srgbClr val="324C73"/>
                </a:solidFill>
              </a:defRPr>
            </a:lvl6pPr>
            <a:lvl7pPr lvl="6" rtl="0">
              <a:buNone/>
              <a:defRPr>
                <a:solidFill>
                  <a:srgbClr val="324C73"/>
                </a:solidFill>
              </a:defRPr>
            </a:lvl7pPr>
            <a:lvl8pPr lvl="7" rtl="0">
              <a:buNone/>
              <a:defRPr>
                <a:solidFill>
                  <a:srgbClr val="324C73"/>
                </a:solidFill>
              </a:defRPr>
            </a:lvl8pPr>
            <a:lvl9pPr lvl="8" rtl="0">
              <a:buNone/>
              <a:defRPr>
                <a:solidFill>
                  <a:srgbClr val="324C73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324C73"/>
                </a:solidFill>
              </a:defRPr>
            </a:lvl1pPr>
            <a:lvl2pPr lvl="1" rtl="0">
              <a:buNone/>
              <a:defRPr>
                <a:solidFill>
                  <a:srgbClr val="324C73"/>
                </a:solidFill>
              </a:defRPr>
            </a:lvl2pPr>
            <a:lvl3pPr lvl="2" rtl="0">
              <a:buNone/>
              <a:defRPr>
                <a:solidFill>
                  <a:srgbClr val="324C73"/>
                </a:solidFill>
              </a:defRPr>
            </a:lvl3pPr>
            <a:lvl4pPr lvl="3" rtl="0">
              <a:buNone/>
              <a:defRPr>
                <a:solidFill>
                  <a:srgbClr val="324C73"/>
                </a:solidFill>
              </a:defRPr>
            </a:lvl4pPr>
            <a:lvl5pPr lvl="4" rtl="0">
              <a:buNone/>
              <a:defRPr>
                <a:solidFill>
                  <a:srgbClr val="324C73"/>
                </a:solidFill>
              </a:defRPr>
            </a:lvl5pPr>
            <a:lvl6pPr lvl="5" rtl="0">
              <a:buNone/>
              <a:defRPr>
                <a:solidFill>
                  <a:srgbClr val="324C73"/>
                </a:solidFill>
              </a:defRPr>
            </a:lvl6pPr>
            <a:lvl7pPr lvl="6" rtl="0">
              <a:buNone/>
              <a:defRPr>
                <a:solidFill>
                  <a:srgbClr val="324C73"/>
                </a:solidFill>
              </a:defRPr>
            </a:lvl7pPr>
            <a:lvl8pPr lvl="7" rtl="0">
              <a:buNone/>
              <a:defRPr>
                <a:solidFill>
                  <a:srgbClr val="324C73"/>
                </a:solidFill>
              </a:defRPr>
            </a:lvl8pPr>
            <a:lvl9pPr lvl="8" rtl="0">
              <a:buNone/>
              <a:defRPr>
                <a:solidFill>
                  <a:srgbClr val="324C73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3" name="Google Shape;53;p11"/>
          <p:cNvSpPr/>
          <p:nvPr/>
        </p:nvSpPr>
        <p:spPr>
          <a:xfrm>
            <a:off x="390735" y="379877"/>
            <a:ext cx="8362529" cy="4383746"/>
          </a:xfrm>
          <a:custGeom>
            <a:avLst/>
            <a:gdLst/>
            <a:ahLst/>
            <a:cxnLst/>
            <a:rect l="l" t="t" r="r" b="b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324C73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22000" y="891775"/>
            <a:ext cx="68661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22000" y="1885951"/>
            <a:ext cx="6866100" cy="23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Light"/>
              <a:buChar char="●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Light"/>
              <a:buChar char="○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Light"/>
              <a:buChar char="■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●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○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■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●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○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■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1300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 algn="ctr" rtl="0">
              <a:buNone/>
              <a:defRPr sz="1300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lvl="2" algn="ctr" rtl="0">
              <a:buNone/>
              <a:defRPr sz="1300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lvl="3" algn="ctr" rtl="0">
              <a:buNone/>
              <a:defRPr sz="1300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lvl="4" algn="ctr" rtl="0">
              <a:buNone/>
              <a:defRPr sz="1300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lvl="5" algn="ctr" rtl="0">
              <a:buNone/>
              <a:defRPr sz="1300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lvl="6" algn="ctr" rtl="0">
              <a:buNone/>
              <a:defRPr sz="1300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lvl="7" algn="ctr" rtl="0">
              <a:buNone/>
              <a:defRPr sz="1300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lvl="8" algn="ctr" rtl="0">
              <a:buNone/>
              <a:defRPr sz="1300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  <p:sldLayoutId id="2147483655" r:id="rId5"/>
    <p:sldLayoutId id="2147483656" r:id="rId6"/>
    <p:sldLayoutId id="2147483657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4C73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>
            <a:spLocks noGrp="1"/>
          </p:cNvSpPr>
          <p:nvPr>
            <p:ph type="ctrTitle"/>
          </p:nvPr>
        </p:nvSpPr>
        <p:spPr>
          <a:xfrm>
            <a:off x="685800" y="2544250"/>
            <a:ext cx="4928700" cy="1902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Children’s Budget 2025</a:t>
            </a:r>
            <a:endParaRPr dirty="0">
              <a:solidFill>
                <a:schemeClr val="bg1"/>
              </a:solidFill>
            </a:endParaRPr>
          </a:p>
        </p:txBody>
      </p:sp>
      <p:pic>
        <p:nvPicPr>
          <p:cNvPr id="62" name="Google Shape;62;p13"/>
          <p:cNvPicPr preferRelativeResize="0"/>
          <p:nvPr/>
        </p:nvPicPr>
        <p:blipFill rotWithShape="1">
          <a:blip r:embed="rId3">
            <a:alphaModFix/>
          </a:blip>
          <a:srcRect r="72813"/>
          <a:stretch/>
        </p:blipFill>
        <p:spPr>
          <a:xfrm>
            <a:off x="8096746" y="47850"/>
            <a:ext cx="970754" cy="115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>
          <a:extLst>
            <a:ext uri="{FF2B5EF4-FFF2-40B4-BE49-F238E27FC236}">
              <a16:creationId xmlns:a16="http://schemas.microsoft.com/office/drawing/2014/main" id="{063F78A9-9EA2-492A-24FC-C0552E9AD9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>
            <a:extLst>
              <a:ext uri="{FF2B5EF4-FFF2-40B4-BE49-F238E27FC236}">
                <a16:creationId xmlns:a16="http://schemas.microsoft.com/office/drawing/2014/main" id="{109E2475-2831-74C7-CFCC-50B2EBEB28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22000" y="891775"/>
            <a:ext cx="68661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400" dirty="0"/>
              <a:t>The worst is yet to come… H.R. 1</a:t>
            </a:r>
            <a:endParaRPr sz="2400" dirty="0"/>
          </a:p>
        </p:txBody>
      </p:sp>
      <p:sp>
        <p:nvSpPr>
          <p:cNvPr id="94" name="Google Shape;94;p17">
            <a:extLst>
              <a:ext uri="{FF2B5EF4-FFF2-40B4-BE49-F238E27FC236}">
                <a16:creationId xmlns:a16="http://schemas.microsoft.com/office/drawing/2014/main" id="{3112E355-C025-40BD-D8A2-1642EC1F130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22000" y="1524000"/>
            <a:ext cx="6866100" cy="27280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600" dirty="0"/>
              <a:t>Most of the harm to kids does not show up in these numbers. </a:t>
            </a:r>
          </a:p>
          <a:p>
            <a:r>
              <a:rPr lang="en-US" sz="1600" dirty="0"/>
              <a:t>The reconciliation package, H.R. 1, slashes spending on Medicaid and SNAP, two of the five largest programs for kids.</a:t>
            </a:r>
          </a:p>
          <a:p>
            <a:r>
              <a:rPr lang="en-US" sz="1600" dirty="0"/>
              <a:t>These cuts will only show up in future books and we do not know the precise cut imposed on kids.</a:t>
            </a:r>
          </a:p>
          <a:p>
            <a:r>
              <a:rPr lang="en-US" sz="1600" dirty="0"/>
              <a:t>H.R. 1 cuts $182.2 billion from Medicaid for children over the next decade and $80.4 billion from the children’s share of the Supplemental Nutrition Assistance </a:t>
            </a:r>
            <a:r>
              <a:rPr lang="en-US" sz="1600"/>
              <a:t>program.</a:t>
            </a:r>
            <a:endParaRPr lang="en-US" sz="1600" dirty="0"/>
          </a:p>
          <a:p>
            <a:r>
              <a:rPr lang="en-US" sz="1600" dirty="0"/>
              <a:t>The effect of these cuts will become evident as H.R. 1's provisions kick in and will likely lower the already small share of federal spending on children. </a:t>
            </a:r>
          </a:p>
        </p:txBody>
      </p:sp>
      <p:sp>
        <p:nvSpPr>
          <p:cNvPr id="95" name="Google Shape;95;p17">
            <a:extLst>
              <a:ext uri="{FF2B5EF4-FFF2-40B4-BE49-F238E27FC236}">
                <a16:creationId xmlns:a16="http://schemas.microsoft.com/office/drawing/2014/main" id="{DA1712E9-A2C9-6CA0-9DA0-85B92706645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324C73"/>
                </a:solidFill>
              </a:rPr>
              <a:t>10</a:t>
            </a:fld>
            <a:endParaRPr>
              <a:solidFill>
                <a:srgbClr val="324C73"/>
              </a:solidFill>
            </a:endParaRPr>
          </a:p>
        </p:txBody>
      </p:sp>
      <p:pic>
        <p:nvPicPr>
          <p:cNvPr id="96" name="Google Shape;96;p17">
            <a:extLst>
              <a:ext uri="{FF2B5EF4-FFF2-40B4-BE49-F238E27FC236}">
                <a16:creationId xmlns:a16="http://schemas.microsoft.com/office/drawing/2014/main" id="{3584C191-CF36-3E72-BA14-A15F651226A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73121"/>
          <a:stretch/>
        </p:blipFill>
        <p:spPr>
          <a:xfrm>
            <a:off x="8075475" y="0"/>
            <a:ext cx="1068524" cy="129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7">
            <a:extLst>
              <a:ext uri="{FF2B5EF4-FFF2-40B4-BE49-F238E27FC236}">
                <a16:creationId xmlns:a16="http://schemas.microsoft.com/office/drawing/2014/main" id="{BF11CC46-FAFE-EA4B-37B5-D2BC4DFAC7D9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69112" y="4822137"/>
            <a:ext cx="805776" cy="261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51092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3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283" name="Google Shape;283;p33"/>
          <p:cNvSpPr txBox="1">
            <a:spLocks noGrp="1"/>
          </p:cNvSpPr>
          <p:nvPr>
            <p:ph type="ctrTitle" idx="4294967295"/>
          </p:nvPr>
        </p:nvSpPr>
        <p:spPr>
          <a:xfrm>
            <a:off x="685800" y="1507150"/>
            <a:ext cx="65937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dirty="0">
                <a:solidFill>
                  <a:srgbClr val="324C73"/>
                </a:solidFill>
              </a:rPr>
              <a:t>Thanks!</a:t>
            </a:r>
            <a:endParaRPr sz="9600" dirty="0">
              <a:solidFill>
                <a:srgbClr val="324C73"/>
              </a:solidFill>
            </a:endParaRPr>
          </a:p>
        </p:txBody>
      </p:sp>
      <p:sp>
        <p:nvSpPr>
          <p:cNvPr id="284" name="Google Shape;284;p33"/>
          <p:cNvSpPr txBox="1">
            <a:spLocks noGrp="1"/>
          </p:cNvSpPr>
          <p:nvPr>
            <p:ph type="subTitle" idx="4294967295"/>
          </p:nvPr>
        </p:nvSpPr>
        <p:spPr>
          <a:xfrm>
            <a:off x="685800" y="2860000"/>
            <a:ext cx="6593700" cy="193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 b="1" dirty="0"/>
              <a:t>Any questions?</a:t>
            </a:r>
            <a:endParaRPr sz="3600"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You can find me </a:t>
            </a:r>
            <a:r>
              <a:rPr lang="en"/>
              <a:t>at chrisb</a:t>
            </a:r>
            <a:r>
              <a:rPr lang="en" dirty="0" err="1"/>
              <a:t>@firstfocus.org</a:t>
            </a:r>
            <a:endParaRPr sz="3600" b="1" dirty="0"/>
          </a:p>
        </p:txBody>
      </p:sp>
      <p:pic>
        <p:nvPicPr>
          <p:cNvPr id="285" name="Google Shape;285;p33"/>
          <p:cNvPicPr preferRelativeResize="0"/>
          <p:nvPr/>
        </p:nvPicPr>
        <p:blipFill rotWithShape="1">
          <a:blip r:embed="rId3">
            <a:alphaModFix/>
          </a:blip>
          <a:srcRect r="73121"/>
          <a:stretch/>
        </p:blipFill>
        <p:spPr>
          <a:xfrm>
            <a:off x="8075475" y="0"/>
            <a:ext cx="1068524" cy="129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69112" y="4822137"/>
            <a:ext cx="805776" cy="261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>
          <a:extLst>
            <a:ext uri="{FF2B5EF4-FFF2-40B4-BE49-F238E27FC236}">
              <a16:creationId xmlns:a16="http://schemas.microsoft.com/office/drawing/2014/main" id="{FF7D748B-2A01-020C-D7FB-42BA448786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>
            <a:extLst>
              <a:ext uri="{FF2B5EF4-FFF2-40B4-BE49-F238E27FC236}">
                <a16:creationId xmlns:a16="http://schemas.microsoft.com/office/drawing/2014/main" id="{2D2B1834-A927-4487-BB58-66D9DAE243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22000" y="891775"/>
            <a:ext cx="68661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400" dirty="0"/>
              <a:t>What is the Children’s Budget?</a:t>
            </a:r>
            <a:endParaRPr sz="2400" dirty="0"/>
          </a:p>
        </p:txBody>
      </p:sp>
      <p:sp>
        <p:nvSpPr>
          <p:cNvPr id="94" name="Google Shape;94;p17">
            <a:extLst>
              <a:ext uri="{FF2B5EF4-FFF2-40B4-BE49-F238E27FC236}">
                <a16:creationId xmlns:a16="http://schemas.microsoft.com/office/drawing/2014/main" id="{56C467BE-FDB9-0B09-7E5B-92A234AF28E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22000" y="1524000"/>
            <a:ext cx="6866100" cy="27280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Tracks over 250 programs that invest in the needs of children</a:t>
            </a:r>
          </a:p>
          <a:p>
            <a:r>
              <a:rPr lang="en-US" sz="2000" dirty="0">
                <a:solidFill>
                  <a:schemeClr val="tx1"/>
                </a:solidFill>
              </a:rPr>
              <a:t>Calculates children’s share of total federal spending and analyzes trends in support for children in the budget over time</a:t>
            </a:r>
          </a:p>
          <a:p>
            <a:r>
              <a:rPr lang="en-US" sz="2000" dirty="0">
                <a:solidFill>
                  <a:schemeClr val="tx1"/>
                </a:solidFill>
              </a:rPr>
              <a:t>Conducts deep dives into important issue areas (e.g., health, nutrition, education) to offer a holistic overview of federal support for child well-being</a:t>
            </a:r>
          </a:p>
        </p:txBody>
      </p:sp>
      <p:sp>
        <p:nvSpPr>
          <p:cNvPr id="95" name="Google Shape;95;p17">
            <a:extLst>
              <a:ext uri="{FF2B5EF4-FFF2-40B4-BE49-F238E27FC236}">
                <a16:creationId xmlns:a16="http://schemas.microsoft.com/office/drawing/2014/main" id="{AA63FB83-E6C1-9FB5-EE60-66B45C218B7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324C73"/>
                </a:solidFill>
              </a:rPr>
              <a:t>2</a:t>
            </a:fld>
            <a:endParaRPr>
              <a:solidFill>
                <a:srgbClr val="324C73"/>
              </a:solidFill>
            </a:endParaRPr>
          </a:p>
        </p:txBody>
      </p:sp>
      <p:pic>
        <p:nvPicPr>
          <p:cNvPr id="96" name="Google Shape;96;p17">
            <a:extLst>
              <a:ext uri="{FF2B5EF4-FFF2-40B4-BE49-F238E27FC236}">
                <a16:creationId xmlns:a16="http://schemas.microsoft.com/office/drawing/2014/main" id="{C59C8C7A-D962-820C-3F44-2CB857C44F8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73121"/>
          <a:stretch/>
        </p:blipFill>
        <p:spPr>
          <a:xfrm>
            <a:off x="8075475" y="0"/>
            <a:ext cx="1068524" cy="129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7">
            <a:extLst>
              <a:ext uri="{FF2B5EF4-FFF2-40B4-BE49-F238E27FC236}">
                <a16:creationId xmlns:a16="http://schemas.microsoft.com/office/drawing/2014/main" id="{0A45385E-EC99-DABF-A68B-9B7E95804BB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69112" y="4822137"/>
            <a:ext cx="805776" cy="261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4671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>
            <a:spLocks noGrp="1"/>
          </p:cNvSpPr>
          <p:nvPr>
            <p:ph type="title"/>
          </p:nvPr>
        </p:nvSpPr>
        <p:spPr>
          <a:xfrm>
            <a:off x="922000" y="891775"/>
            <a:ext cx="68661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share of federal spending on children fell for the fourth straight year</a:t>
            </a:r>
            <a:endParaRPr sz="1800"/>
          </a:p>
        </p:txBody>
      </p:sp>
      <p:sp>
        <p:nvSpPr>
          <p:cNvPr id="68" name="Google Shape;68;p14"/>
          <p:cNvSpPr txBox="1">
            <a:spLocks noGrp="1"/>
          </p:cNvSpPr>
          <p:nvPr>
            <p:ph type="body" idx="1"/>
          </p:nvPr>
        </p:nvSpPr>
        <p:spPr>
          <a:xfrm>
            <a:off x="922000" y="1887378"/>
            <a:ext cx="3543300" cy="302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600" dirty="0"/>
              <a:t>The share of federal spending on children fell in FY 2025 to just 8.57%.</a:t>
            </a:r>
          </a:p>
          <a:p>
            <a:pPr lvl="1"/>
            <a:r>
              <a:rPr lang="en-US" sz="1600" dirty="0"/>
              <a:t>This is a drop of more than a quarter since the all-time high of 11.98% in FY 2021.</a:t>
            </a:r>
          </a:p>
          <a:p>
            <a:r>
              <a:rPr lang="en-US" sz="1600" dirty="0"/>
              <a:t>Under the President’s Proposed FY 2026 Budget the share would fall to just 8.28%.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600" b="1" dirty="0"/>
          </a:p>
        </p:txBody>
      </p:sp>
      <p:sp>
        <p:nvSpPr>
          <p:cNvPr id="69" name="Google Shape;69;p14"/>
          <p:cNvSpPr txBox="1">
            <a:spLocks noGrp="1"/>
          </p:cNvSpPr>
          <p:nvPr>
            <p:ph type="body" idx="2"/>
          </p:nvPr>
        </p:nvSpPr>
        <p:spPr>
          <a:xfrm>
            <a:off x="4678687" y="1887378"/>
            <a:ext cx="3543300" cy="302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70;p14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71" name="Google Shape;71;p14"/>
          <p:cNvPicPr preferRelativeResize="0"/>
          <p:nvPr/>
        </p:nvPicPr>
        <p:blipFill rotWithShape="1">
          <a:blip r:embed="rId3">
            <a:alphaModFix/>
          </a:blip>
          <a:srcRect r="73121"/>
          <a:stretch/>
        </p:blipFill>
        <p:spPr>
          <a:xfrm>
            <a:off x="8075475" y="0"/>
            <a:ext cx="1068524" cy="129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69112" y="4822137"/>
            <a:ext cx="805776" cy="26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60800" y="1530304"/>
            <a:ext cx="3114675" cy="307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>
          <a:extLst>
            <a:ext uri="{FF2B5EF4-FFF2-40B4-BE49-F238E27FC236}">
              <a16:creationId xmlns:a16="http://schemas.microsoft.com/office/drawing/2014/main" id="{95900812-D346-172D-A0A5-47BC8ED22A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4">
            <a:extLst>
              <a:ext uri="{FF2B5EF4-FFF2-40B4-BE49-F238E27FC236}">
                <a16:creationId xmlns:a16="http://schemas.microsoft.com/office/drawing/2014/main" id="{98896BC7-4C49-6AFA-317C-C2E2D07EA14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22000" y="891775"/>
            <a:ext cx="68661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1800" dirty="0"/>
              <a:t>Children’s funding failed to keep up with inflation for the fourth straight year– falling by almost 40% since FY 2021</a:t>
            </a:r>
            <a:endParaRPr sz="1800" dirty="0"/>
          </a:p>
        </p:txBody>
      </p:sp>
      <p:sp>
        <p:nvSpPr>
          <p:cNvPr id="173" name="Google Shape;173;p24">
            <a:extLst>
              <a:ext uri="{FF2B5EF4-FFF2-40B4-BE49-F238E27FC236}">
                <a16:creationId xmlns:a16="http://schemas.microsoft.com/office/drawing/2014/main" id="{931ADF1B-8E5E-A216-C0BF-BD3BC480AF0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174" name="Google Shape;174;p24">
            <a:extLst>
              <a:ext uri="{FF2B5EF4-FFF2-40B4-BE49-F238E27FC236}">
                <a16:creationId xmlns:a16="http://schemas.microsoft.com/office/drawing/2014/main" id="{538EDE83-478C-C617-24C2-67F5CA1B26A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73121"/>
          <a:stretch/>
        </p:blipFill>
        <p:spPr>
          <a:xfrm>
            <a:off x="8075475" y="0"/>
            <a:ext cx="1068524" cy="129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4">
            <a:extLst>
              <a:ext uri="{FF2B5EF4-FFF2-40B4-BE49-F238E27FC236}">
                <a16:creationId xmlns:a16="http://schemas.microsoft.com/office/drawing/2014/main" id="{5B4762F5-F8BD-36F0-662E-4E012B4772D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69112" y="4822137"/>
            <a:ext cx="805776" cy="26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Content Placeholder 7" descr="A white and blue graph with red text&#10;&#10;AI-generated content may be incorrect.">
            <a:extLst>
              <a:ext uri="{FF2B5EF4-FFF2-40B4-BE49-F238E27FC236}">
                <a16:creationId xmlns:a16="http://schemas.microsoft.com/office/drawing/2014/main" id="{AA76402A-3B66-09C3-0315-24525BDE9D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235" y="1535809"/>
            <a:ext cx="7962165" cy="3006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098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>
          <a:extLst>
            <a:ext uri="{FF2B5EF4-FFF2-40B4-BE49-F238E27FC236}">
              <a16:creationId xmlns:a16="http://schemas.microsoft.com/office/drawing/2014/main" id="{E43B1852-A891-DF11-637E-0858AF70EE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4">
            <a:extLst>
              <a:ext uri="{FF2B5EF4-FFF2-40B4-BE49-F238E27FC236}">
                <a16:creationId xmlns:a16="http://schemas.microsoft.com/office/drawing/2014/main" id="{2E4D6F04-ADB1-7D99-CFA2-79F59CE3921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22000" y="891775"/>
            <a:ext cx="68661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1800" dirty="0"/>
              <a:t>Spending on children internationally makes up just 0.09% of all federal spending in FY 2025</a:t>
            </a:r>
            <a:endParaRPr sz="1800" dirty="0"/>
          </a:p>
        </p:txBody>
      </p:sp>
      <p:sp>
        <p:nvSpPr>
          <p:cNvPr id="173" name="Google Shape;173;p24">
            <a:extLst>
              <a:ext uri="{FF2B5EF4-FFF2-40B4-BE49-F238E27FC236}">
                <a16:creationId xmlns:a16="http://schemas.microsoft.com/office/drawing/2014/main" id="{52B9FEB2-8400-C22B-60F8-60C721F4C61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174" name="Google Shape;174;p24">
            <a:extLst>
              <a:ext uri="{FF2B5EF4-FFF2-40B4-BE49-F238E27FC236}">
                <a16:creationId xmlns:a16="http://schemas.microsoft.com/office/drawing/2014/main" id="{96646AE4-04C8-36EA-459D-7ED80C3046A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73121"/>
          <a:stretch/>
        </p:blipFill>
        <p:spPr>
          <a:xfrm>
            <a:off x="8075475" y="0"/>
            <a:ext cx="1068524" cy="129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4">
            <a:extLst>
              <a:ext uri="{FF2B5EF4-FFF2-40B4-BE49-F238E27FC236}">
                <a16:creationId xmlns:a16="http://schemas.microsoft.com/office/drawing/2014/main" id="{4A5F3109-999C-0A83-565E-31A037069F5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69112" y="4822137"/>
            <a:ext cx="805776" cy="26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Content Placeholder 8">
            <a:extLst>
              <a:ext uri="{FF2B5EF4-FFF2-40B4-BE49-F238E27FC236}">
                <a16:creationId xmlns:a16="http://schemas.microsoft.com/office/drawing/2014/main" id="{F09281CC-06AD-DC01-81E8-FD1295CA30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770" y="1799572"/>
            <a:ext cx="7356460" cy="245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082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>
          <a:extLst>
            <a:ext uri="{FF2B5EF4-FFF2-40B4-BE49-F238E27FC236}">
              <a16:creationId xmlns:a16="http://schemas.microsoft.com/office/drawing/2014/main" id="{55BF0028-0BFB-7814-E050-128AB3141B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3">
            <a:extLst>
              <a:ext uri="{FF2B5EF4-FFF2-40B4-BE49-F238E27FC236}">
                <a16:creationId xmlns:a16="http://schemas.microsoft.com/office/drawing/2014/main" id="{4E9CA269-5847-8E0A-8097-24C44997EDA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22000" y="891775"/>
            <a:ext cx="27117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400" kern="1200" dirty="0">
                <a:solidFill>
                  <a:schemeClr val="tx1"/>
                </a:solidFill>
              </a:rPr>
              <a:t>The President’s proposed budget would reduce spending on children internationally to just 0.03% of federal spending.</a:t>
            </a:r>
            <a:endParaRPr sz="2400" dirty="0"/>
          </a:p>
        </p:txBody>
      </p:sp>
      <p:sp>
        <p:nvSpPr>
          <p:cNvPr id="145" name="Google Shape;145;p23">
            <a:extLst>
              <a:ext uri="{FF2B5EF4-FFF2-40B4-BE49-F238E27FC236}">
                <a16:creationId xmlns:a16="http://schemas.microsoft.com/office/drawing/2014/main" id="{4FE0C04C-EE6C-531D-F213-EC5C430B645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165" name="Google Shape;165;p23">
            <a:extLst>
              <a:ext uri="{FF2B5EF4-FFF2-40B4-BE49-F238E27FC236}">
                <a16:creationId xmlns:a16="http://schemas.microsoft.com/office/drawing/2014/main" id="{FB458B09-956F-D966-F4D6-EB4CC3FB48C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73121"/>
          <a:stretch/>
        </p:blipFill>
        <p:spPr>
          <a:xfrm>
            <a:off x="8075475" y="0"/>
            <a:ext cx="1068524" cy="129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3">
            <a:extLst>
              <a:ext uri="{FF2B5EF4-FFF2-40B4-BE49-F238E27FC236}">
                <a16:creationId xmlns:a16="http://schemas.microsoft.com/office/drawing/2014/main" id="{E388225C-4597-A0C1-F3D4-EC79D0EED23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69112" y="4822137"/>
            <a:ext cx="805776" cy="26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27962B21-33FB-548B-8F3F-D5AEF859B1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7245" y="576763"/>
            <a:ext cx="3712249" cy="398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943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>
          <a:extLst>
            <a:ext uri="{FF2B5EF4-FFF2-40B4-BE49-F238E27FC236}">
              <a16:creationId xmlns:a16="http://schemas.microsoft.com/office/drawing/2014/main" id="{0FE8BEE1-4E98-C488-CC55-686AB5B11F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>
            <a:extLst>
              <a:ext uri="{FF2B5EF4-FFF2-40B4-BE49-F238E27FC236}">
                <a16:creationId xmlns:a16="http://schemas.microsoft.com/office/drawing/2014/main" id="{D5E4E5AB-DA1E-A351-A37E-ECA5C0D70FA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22000" y="891775"/>
            <a:ext cx="68661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400" dirty="0"/>
              <a:t>Inflation-adjusted trends by issue area</a:t>
            </a:r>
            <a:endParaRPr sz="2400" dirty="0"/>
          </a:p>
        </p:txBody>
      </p:sp>
      <p:sp>
        <p:nvSpPr>
          <p:cNvPr id="94" name="Google Shape;94;p17">
            <a:extLst>
              <a:ext uri="{FF2B5EF4-FFF2-40B4-BE49-F238E27FC236}">
                <a16:creationId xmlns:a16="http://schemas.microsoft.com/office/drawing/2014/main" id="{140F1818-61CD-FBA0-1AFE-957828F52EA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22000" y="1524000"/>
            <a:ext cx="6866100" cy="27280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600" dirty="0"/>
              <a:t>Adjusting for inflation, from 2021 to 2025:</a:t>
            </a:r>
          </a:p>
          <a:p>
            <a:pPr marL="114300" indent="0">
              <a:buNone/>
            </a:pPr>
            <a:endParaRPr lang="en-US" sz="1600" dirty="0"/>
          </a:p>
          <a:p>
            <a:pPr lvl="1"/>
            <a:r>
              <a:rPr lang="en-US" sz="1600" dirty="0"/>
              <a:t>Early childhood spending </a:t>
            </a:r>
            <a:r>
              <a:rPr lang="en-US" sz="1600" dirty="0">
                <a:solidFill>
                  <a:srgbClr val="FF0000"/>
                </a:solidFill>
              </a:rPr>
              <a:t>fell by 76.52%</a:t>
            </a:r>
          </a:p>
          <a:p>
            <a:pPr lvl="1"/>
            <a:r>
              <a:rPr lang="en-US" sz="1600" dirty="0"/>
              <a:t>Education spending on children </a:t>
            </a:r>
            <a:r>
              <a:rPr lang="en-US" sz="1600" dirty="0">
                <a:solidFill>
                  <a:srgbClr val="FF0000"/>
                </a:solidFill>
              </a:rPr>
              <a:t>fell by 35.83%</a:t>
            </a:r>
          </a:p>
          <a:p>
            <a:pPr lvl="1"/>
            <a:r>
              <a:rPr lang="en-US" sz="1600" dirty="0"/>
              <a:t>Health spending on children </a:t>
            </a:r>
            <a:r>
              <a:rPr lang="en-US" sz="1600" dirty="0">
                <a:solidFill>
                  <a:srgbClr val="00B050"/>
                </a:solidFill>
              </a:rPr>
              <a:t>increased by 20.07%</a:t>
            </a:r>
          </a:p>
          <a:p>
            <a:pPr lvl="1"/>
            <a:r>
              <a:rPr lang="en-US" sz="1600" dirty="0"/>
              <a:t>Housing spending on children </a:t>
            </a:r>
            <a:r>
              <a:rPr lang="en-US" sz="1600" dirty="0">
                <a:solidFill>
                  <a:srgbClr val="00B050"/>
                </a:solidFill>
              </a:rPr>
              <a:t>increased by 8.84%</a:t>
            </a:r>
          </a:p>
          <a:p>
            <a:pPr lvl="1"/>
            <a:r>
              <a:rPr lang="en-US" sz="1600" dirty="0"/>
              <a:t>Income support spending on children </a:t>
            </a:r>
            <a:r>
              <a:rPr lang="en-US" sz="1600" dirty="0">
                <a:solidFill>
                  <a:srgbClr val="FF0000"/>
                </a:solidFill>
              </a:rPr>
              <a:t>fell by 54.08%</a:t>
            </a:r>
          </a:p>
          <a:p>
            <a:pPr lvl="1"/>
            <a:r>
              <a:rPr lang="en-US" sz="1600" dirty="0"/>
              <a:t>Justice and child protection spending on kids </a:t>
            </a:r>
            <a:r>
              <a:rPr lang="en-US" sz="1600" dirty="0">
                <a:solidFill>
                  <a:srgbClr val="FF0000"/>
                </a:solidFill>
              </a:rPr>
              <a:t>fell by 12.06%</a:t>
            </a:r>
          </a:p>
          <a:p>
            <a:pPr lvl="1"/>
            <a:r>
              <a:rPr lang="en-US" sz="1600" dirty="0"/>
              <a:t>Nutrition spending on children </a:t>
            </a:r>
            <a:r>
              <a:rPr lang="en-US" sz="1600" dirty="0">
                <a:solidFill>
                  <a:srgbClr val="FF0000"/>
                </a:solidFill>
              </a:rPr>
              <a:t>fell by 40.69%</a:t>
            </a:r>
          </a:p>
          <a:p>
            <a:pPr lvl="1"/>
            <a:r>
              <a:rPr lang="en-US" sz="1600" dirty="0"/>
              <a:t>Training spending on children </a:t>
            </a:r>
            <a:r>
              <a:rPr lang="en-US" sz="1600" dirty="0">
                <a:solidFill>
                  <a:srgbClr val="FF0000"/>
                </a:solidFill>
              </a:rPr>
              <a:t>fell by 12.61%</a:t>
            </a:r>
          </a:p>
        </p:txBody>
      </p:sp>
      <p:sp>
        <p:nvSpPr>
          <p:cNvPr id="95" name="Google Shape;95;p17">
            <a:extLst>
              <a:ext uri="{FF2B5EF4-FFF2-40B4-BE49-F238E27FC236}">
                <a16:creationId xmlns:a16="http://schemas.microsoft.com/office/drawing/2014/main" id="{A08FB44D-F532-6B08-740E-0CBF8A9AD76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324C73"/>
                </a:solidFill>
              </a:rPr>
              <a:t>7</a:t>
            </a:fld>
            <a:endParaRPr>
              <a:solidFill>
                <a:srgbClr val="324C73"/>
              </a:solidFill>
            </a:endParaRPr>
          </a:p>
        </p:txBody>
      </p:sp>
      <p:pic>
        <p:nvPicPr>
          <p:cNvPr id="96" name="Google Shape;96;p17">
            <a:extLst>
              <a:ext uri="{FF2B5EF4-FFF2-40B4-BE49-F238E27FC236}">
                <a16:creationId xmlns:a16="http://schemas.microsoft.com/office/drawing/2014/main" id="{A0F8814A-B66E-EEE1-02F4-D944E03257E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73121"/>
          <a:stretch/>
        </p:blipFill>
        <p:spPr>
          <a:xfrm>
            <a:off x="8075475" y="0"/>
            <a:ext cx="1068524" cy="129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7">
            <a:extLst>
              <a:ext uri="{FF2B5EF4-FFF2-40B4-BE49-F238E27FC236}">
                <a16:creationId xmlns:a16="http://schemas.microsoft.com/office/drawing/2014/main" id="{59F9392F-6FBB-0A30-DA4B-879BB4D7092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69112" y="4822137"/>
            <a:ext cx="805776" cy="261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3711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President’s proposed FY 2026 budget would cut discretionary spending by 23.66% adjusted for inflation</a:t>
            </a:r>
            <a:endParaRPr sz="1800" dirty="0"/>
          </a:p>
        </p:txBody>
      </p:sp>
      <p:sp>
        <p:nvSpPr>
          <p:cNvPr id="79" name="Google Shape;79;p1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600" dirty="0"/>
              <a:t>Children’s Share of Discretionary Spending would fall to just 5.81% under the President’s proposed FY 2026 Budget.</a:t>
            </a:r>
          </a:p>
          <a:p>
            <a:r>
              <a:rPr lang="en-US" sz="1600" dirty="0"/>
              <a:t>This is down nearly 60% since FY 2021.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600" b="1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429E1FC-DD89-94D2-E02D-9E6B450A5703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114300" indent="0">
              <a:buNone/>
            </a:pPr>
            <a:endParaRPr lang="en-US" dirty="0"/>
          </a:p>
        </p:txBody>
      </p:sp>
      <p:sp>
        <p:nvSpPr>
          <p:cNvPr id="81" name="Google Shape;81;p1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pic>
        <p:nvPicPr>
          <p:cNvPr id="82" name="Google Shape;82;p15"/>
          <p:cNvPicPr preferRelativeResize="0"/>
          <p:nvPr/>
        </p:nvPicPr>
        <p:blipFill rotWithShape="1">
          <a:blip r:embed="rId3">
            <a:alphaModFix/>
          </a:blip>
          <a:srcRect r="73121"/>
          <a:stretch/>
        </p:blipFill>
        <p:spPr>
          <a:xfrm>
            <a:off x="8075475" y="0"/>
            <a:ext cx="1068524" cy="129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69112" y="4822137"/>
            <a:ext cx="805776" cy="26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Content Placeholder 5">
            <a:extLst>
              <a:ext uri="{FF2B5EF4-FFF2-40B4-BE49-F238E27FC236}">
                <a16:creationId xmlns:a16="http://schemas.microsoft.com/office/drawing/2014/main" id="{5E3A6C72-E6C1-1C5D-E3A0-C18ECB32751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900118" y="1514245"/>
            <a:ext cx="2994675" cy="3169689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>
          <a:extLst>
            <a:ext uri="{FF2B5EF4-FFF2-40B4-BE49-F238E27FC236}">
              <a16:creationId xmlns:a16="http://schemas.microsoft.com/office/drawing/2014/main" id="{A11E5F64-FBBA-D1D5-A4D9-18FAE3A39B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3">
            <a:extLst>
              <a:ext uri="{FF2B5EF4-FFF2-40B4-BE49-F238E27FC236}">
                <a16:creationId xmlns:a16="http://schemas.microsoft.com/office/drawing/2014/main" id="{249C78E7-A626-C61F-7B07-A71B90F9DF9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22000" y="891775"/>
            <a:ext cx="27117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400" kern="1200" dirty="0">
                <a:solidFill>
                  <a:schemeClr val="tx1"/>
                </a:solidFill>
              </a:rPr>
              <a:t>The President’s Budget would cut almost 100 children’s programs– nearly a third of all discretionary programs</a:t>
            </a:r>
            <a:endParaRPr sz="2400" dirty="0"/>
          </a:p>
        </p:txBody>
      </p:sp>
      <p:sp>
        <p:nvSpPr>
          <p:cNvPr id="145" name="Google Shape;145;p23">
            <a:extLst>
              <a:ext uri="{FF2B5EF4-FFF2-40B4-BE49-F238E27FC236}">
                <a16:creationId xmlns:a16="http://schemas.microsoft.com/office/drawing/2014/main" id="{8B83519E-C125-4A67-540D-03D3C621C8B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pic>
        <p:nvPicPr>
          <p:cNvPr id="165" name="Google Shape;165;p23">
            <a:extLst>
              <a:ext uri="{FF2B5EF4-FFF2-40B4-BE49-F238E27FC236}">
                <a16:creationId xmlns:a16="http://schemas.microsoft.com/office/drawing/2014/main" id="{33A0A2FD-580C-4357-CA4D-733F3E31A16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73121"/>
          <a:stretch/>
        </p:blipFill>
        <p:spPr>
          <a:xfrm>
            <a:off x="8075475" y="0"/>
            <a:ext cx="1068524" cy="129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3">
            <a:extLst>
              <a:ext uri="{FF2B5EF4-FFF2-40B4-BE49-F238E27FC236}">
                <a16:creationId xmlns:a16="http://schemas.microsoft.com/office/drawing/2014/main" id="{F2D0C00E-E401-F3EA-480F-6D26EEC8B6F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69112" y="4822137"/>
            <a:ext cx="805776" cy="26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Content Placeholder 7" descr="A blue and red pie chart&#10;&#10;AI-generated content may be incorrect.">
            <a:extLst>
              <a:ext uri="{FF2B5EF4-FFF2-40B4-BE49-F238E27FC236}">
                <a16:creationId xmlns:a16="http://schemas.microsoft.com/office/drawing/2014/main" id="{1CDC0B24-4407-1F9E-6BEC-C4B2884FDC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6821" y="891775"/>
            <a:ext cx="3533266" cy="351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289244"/>
      </p:ext>
    </p:extLst>
  </p:cSld>
  <p:clrMapOvr>
    <a:masterClrMapping/>
  </p:clrMapOvr>
</p:sld>
</file>

<file path=ppt/theme/theme1.xml><?xml version="1.0" encoding="utf-8"?>
<a:theme xmlns:a="http://schemas.openxmlformats.org/drawingml/2006/main" name="Olivi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24C73"/>
      </a:accent1>
      <a:accent2>
        <a:srgbClr val="526587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18965</TotalTime>
  <Words>491</Words>
  <Application>Microsoft Macintosh PowerPoint</Application>
  <PresentationFormat>On-screen Show (16:9)</PresentationFormat>
  <Paragraphs>46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Raleway Light</vt:lpstr>
      <vt:lpstr>Raleway ExtraBold</vt:lpstr>
      <vt:lpstr>Olivia template</vt:lpstr>
      <vt:lpstr>Children’s Budget 2025</vt:lpstr>
      <vt:lpstr>What is the Children’s Budget?</vt:lpstr>
      <vt:lpstr>The share of federal spending on children fell for the fourth straight year</vt:lpstr>
      <vt:lpstr>Children’s funding failed to keep up with inflation for the fourth straight year– falling by almost 40% since FY 2021</vt:lpstr>
      <vt:lpstr>Spending on children internationally makes up just 0.09% of all federal spending in FY 2025</vt:lpstr>
      <vt:lpstr>The President’s proposed budget would reduce spending on children internationally to just 0.03% of federal spending.</vt:lpstr>
      <vt:lpstr>Inflation-adjusted trends by issue area</vt:lpstr>
      <vt:lpstr>The President’s proposed FY 2026 budget would cut discretionary spending by 23.66% adjusted for inflation</vt:lpstr>
      <vt:lpstr>The President’s Budget would cut almost 100 children’s programs– nearly a third of all discretionary programs</vt:lpstr>
      <vt:lpstr>The worst is yet to come… H.R. 1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Michele Kayal</cp:lastModifiedBy>
  <cp:revision>18</cp:revision>
  <dcterms:modified xsi:type="dcterms:W3CDTF">2025-11-12T17:35:50Z</dcterms:modified>
</cp:coreProperties>
</file>