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83" r:id="rId3"/>
    <p:sldId id="257" r:id="rId4"/>
    <p:sldId id="281" r:id="rId5"/>
    <p:sldId id="284" r:id="rId6"/>
    <p:sldId id="287" r:id="rId7"/>
    <p:sldId id="29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76" r:id="rId18"/>
  </p:sldIdLst>
  <p:sldSz cx="9144000" cy="5143500" type="screen16x9"/>
  <p:notesSz cx="6858000" cy="9144000"/>
  <p:embeddedFontLst>
    <p:embeddedFont>
      <p:font typeface="Raleway" pitchFamily="2" charset="77"/>
      <p:regular r:id="rId20"/>
      <p:bold r:id="rId21"/>
      <p:italic r:id="rId22"/>
      <p:boldItalic r:id="rId23"/>
    </p:embeddedFont>
    <p:embeddedFont>
      <p:font typeface="Raleway ExtraBold" pitchFamily="2" charset="77"/>
      <p:bold r:id="rId24"/>
      <p:italic r:id="rId25"/>
      <p:boldItalic r:id="rId26"/>
    </p:embeddedFont>
    <p:embeddedFont>
      <p:font typeface="Raleway Light" pitchFamily="2" charset="77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DECF2E-5C8D-144A-BCB1-2493D9C2CBF7}" name="Michele Kayal" initials="MK" userId="S::MicheleK@firstfocus.org::741b02c7-fab1-4ca9-94b7-55a07c514546" providerId="AD"/>
  <p188:author id="{477685CB-2379-4DC3-23E4-2F8B2FC1B06C}" name="Chris Becker" initials="CB" userId="S::chrisb@firstfocus.org::a1502daf-f12a-42d4-b792-2c26476fc1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224F32-7FBE-4B8E-A76D-85854406B0ED}">
  <a:tblStyle styleId="{3B224F32-7FBE-4B8E-A76D-85854406B0E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663"/>
  </p:normalViewPr>
  <p:slideViewPr>
    <p:cSldViewPr snapToGrid="0">
      <p:cViewPr varScale="1">
        <p:scale>
          <a:sx n="132" d="100"/>
          <a:sy n="132" d="100"/>
        </p:scale>
        <p:origin x="7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microsoft.com/office/2018/10/relationships/authors" Target="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6F0C5D6F-EAA4-01C3-937A-456F1F986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:notes">
            <a:extLst>
              <a:ext uri="{FF2B5EF4-FFF2-40B4-BE49-F238E27FC236}">
                <a16:creationId xmlns:a16="http://schemas.microsoft.com/office/drawing/2014/main" id="{8434E226-9BD6-F20A-4D95-F5A06139A7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p:notes">
            <a:extLst>
              <a:ext uri="{FF2B5EF4-FFF2-40B4-BE49-F238E27FC236}">
                <a16:creationId xmlns:a16="http://schemas.microsoft.com/office/drawing/2014/main" id="{0747030F-02AC-011D-EB63-01378143C0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001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9e554bc01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9e554bc01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D3B367AA-F70B-8348-23B1-08EFD4DA8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:notes">
            <a:extLst>
              <a:ext uri="{FF2B5EF4-FFF2-40B4-BE49-F238E27FC236}">
                <a16:creationId xmlns:a16="http://schemas.microsoft.com/office/drawing/2014/main" id="{C2C756BC-F472-06AB-C79F-D18CBCB62F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p:notes">
            <a:extLst>
              <a:ext uri="{FF2B5EF4-FFF2-40B4-BE49-F238E27FC236}">
                <a16:creationId xmlns:a16="http://schemas.microsoft.com/office/drawing/2014/main" id="{2176B877-1852-C869-0219-8295277B43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7011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ECC5CDFB-1A6E-31AC-7838-DA22E6582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:notes">
            <a:extLst>
              <a:ext uri="{FF2B5EF4-FFF2-40B4-BE49-F238E27FC236}">
                <a16:creationId xmlns:a16="http://schemas.microsoft.com/office/drawing/2014/main" id="{3416FCFD-4D08-9446-0575-BEC196AF21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p:notes">
            <a:extLst>
              <a:ext uri="{FF2B5EF4-FFF2-40B4-BE49-F238E27FC236}">
                <a16:creationId xmlns:a16="http://schemas.microsoft.com/office/drawing/2014/main" id="{6920E3A8-A115-D56A-ACD0-C013201009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5389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>
          <a:extLst>
            <a:ext uri="{FF2B5EF4-FFF2-40B4-BE49-F238E27FC236}">
              <a16:creationId xmlns:a16="http://schemas.microsoft.com/office/drawing/2014/main" id="{0DFF1E8D-06DC-0E06-20F4-88EE24915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e554bc010_0_14:notes">
            <a:extLst>
              <a:ext uri="{FF2B5EF4-FFF2-40B4-BE49-F238E27FC236}">
                <a16:creationId xmlns:a16="http://schemas.microsoft.com/office/drawing/2014/main" id="{724CF45D-ABEC-4267-7FD3-10609DB120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e554bc010_0_14:notes">
            <a:extLst>
              <a:ext uri="{FF2B5EF4-FFF2-40B4-BE49-F238E27FC236}">
                <a16:creationId xmlns:a16="http://schemas.microsoft.com/office/drawing/2014/main" id="{8C034DD8-CB18-69CC-133D-D002E898E9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7595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324C7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FFF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85800" y="3287213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324C73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922000" y="1885951"/>
            <a:ext cx="6866100" cy="23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Clr>
                <a:srgbClr val="E33930"/>
              </a:buClr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E33930"/>
              </a:buClr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Clr>
                <a:srgbClr val="E33930"/>
              </a:buClr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324C73"/>
                </a:solidFill>
              </a:defRPr>
            </a:lvl1pPr>
            <a:lvl2pPr lvl="1" rtl="0">
              <a:buNone/>
              <a:defRPr>
                <a:solidFill>
                  <a:srgbClr val="324C73"/>
                </a:solidFill>
              </a:defRPr>
            </a:lvl2pPr>
            <a:lvl3pPr lvl="2" rtl="0">
              <a:buNone/>
              <a:defRPr>
                <a:solidFill>
                  <a:srgbClr val="324C73"/>
                </a:solidFill>
              </a:defRPr>
            </a:lvl3pPr>
            <a:lvl4pPr lvl="3" rtl="0">
              <a:buNone/>
              <a:defRPr>
                <a:solidFill>
                  <a:srgbClr val="324C73"/>
                </a:solidFill>
              </a:defRPr>
            </a:lvl4pPr>
            <a:lvl5pPr lvl="4" rtl="0">
              <a:buNone/>
              <a:defRPr>
                <a:solidFill>
                  <a:srgbClr val="324C73"/>
                </a:solidFill>
              </a:defRPr>
            </a:lvl5pPr>
            <a:lvl6pPr lvl="5" rtl="0">
              <a:buNone/>
              <a:defRPr>
                <a:solidFill>
                  <a:srgbClr val="324C73"/>
                </a:solidFill>
              </a:defRPr>
            </a:lvl6pPr>
            <a:lvl7pPr lvl="6" rtl="0">
              <a:buNone/>
              <a:defRPr>
                <a:solidFill>
                  <a:srgbClr val="324C73"/>
                </a:solidFill>
              </a:defRPr>
            </a:lvl7pPr>
            <a:lvl8pPr lvl="7" rtl="0">
              <a:buNone/>
              <a:defRPr>
                <a:solidFill>
                  <a:srgbClr val="324C73"/>
                </a:solidFill>
              </a:defRPr>
            </a:lvl8pPr>
            <a:lvl9pPr lvl="8" rtl="0">
              <a:buNone/>
              <a:defRPr>
                <a:solidFill>
                  <a:srgbClr val="324C7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+ 1 column">
  <p:cSld name="TITLE_AND_BODY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922000" y="1885951"/>
            <a:ext cx="6866100" cy="23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Clr>
                <a:srgbClr val="324C73"/>
              </a:buClr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E33930"/>
              </a:buClr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Clr>
                <a:srgbClr val="324C73"/>
              </a:buClr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324C73"/>
                </a:solidFill>
              </a:defRPr>
            </a:lvl1pPr>
            <a:lvl2pPr lvl="1" rtl="0">
              <a:buNone/>
              <a:defRPr>
                <a:solidFill>
                  <a:srgbClr val="324C73"/>
                </a:solidFill>
              </a:defRPr>
            </a:lvl2pPr>
            <a:lvl3pPr lvl="2" rtl="0">
              <a:buNone/>
              <a:defRPr>
                <a:solidFill>
                  <a:srgbClr val="324C73"/>
                </a:solidFill>
              </a:defRPr>
            </a:lvl3pPr>
            <a:lvl4pPr lvl="3" rtl="0">
              <a:buNone/>
              <a:defRPr>
                <a:solidFill>
                  <a:srgbClr val="324C73"/>
                </a:solidFill>
              </a:defRPr>
            </a:lvl4pPr>
            <a:lvl5pPr lvl="4" rtl="0">
              <a:buNone/>
              <a:defRPr>
                <a:solidFill>
                  <a:srgbClr val="324C73"/>
                </a:solidFill>
              </a:defRPr>
            </a:lvl5pPr>
            <a:lvl6pPr lvl="5" rtl="0">
              <a:buNone/>
              <a:defRPr>
                <a:solidFill>
                  <a:srgbClr val="324C73"/>
                </a:solidFill>
              </a:defRPr>
            </a:lvl6pPr>
            <a:lvl7pPr lvl="6" rtl="0">
              <a:buNone/>
              <a:defRPr>
                <a:solidFill>
                  <a:srgbClr val="324C73"/>
                </a:solidFill>
              </a:defRPr>
            </a:lvl7pPr>
            <a:lvl8pPr lvl="7" rtl="0">
              <a:buNone/>
              <a:defRPr>
                <a:solidFill>
                  <a:srgbClr val="324C73"/>
                </a:solidFill>
              </a:defRPr>
            </a:lvl8pPr>
            <a:lvl9pPr lvl="8" rtl="0">
              <a:buNone/>
              <a:defRPr>
                <a:solidFill>
                  <a:srgbClr val="324C7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324C73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922000" y="1887378"/>
            <a:ext cx="3543300" cy="30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Clr>
                <a:srgbClr val="E33930"/>
              </a:buClr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E33930"/>
              </a:buClr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Clr>
                <a:srgbClr val="E33930"/>
              </a:buClr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2"/>
          </p:nvPr>
        </p:nvSpPr>
        <p:spPr>
          <a:xfrm>
            <a:off x="4678687" y="1887378"/>
            <a:ext cx="3543300" cy="30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Clr>
                <a:srgbClr val="E33930"/>
              </a:buClr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E33930"/>
              </a:buClr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Clr>
                <a:srgbClr val="E33930"/>
              </a:buClr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324C73"/>
                </a:solidFill>
              </a:defRPr>
            </a:lvl1pPr>
            <a:lvl2pPr lvl="1" rtl="0">
              <a:buNone/>
              <a:defRPr>
                <a:solidFill>
                  <a:srgbClr val="324C73"/>
                </a:solidFill>
              </a:defRPr>
            </a:lvl2pPr>
            <a:lvl3pPr lvl="2" rtl="0">
              <a:buNone/>
              <a:defRPr>
                <a:solidFill>
                  <a:srgbClr val="324C73"/>
                </a:solidFill>
              </a:defRPr>
            </a:lvl3pPr>
            <a:lvl4pPr lvl="3" rtl="0">
              <a:buNone/>
              <a:defRPr>
                <a:solidFill>
                  <a:srgbClr val="324C73"/>
                </a:solidFill>
              </a:defRPr>
            </a:lvl4pPr>
            <a:lvl5pPr lvl="4" rtl="0">
              <a:buNone/>
              <a:defRPr>
                <a:solidFill>
                  <a:srgbClr val="324C73"/>
                </a:solidFill>
              </a:defRPr>
            </a:lvl5pPr>
            <a:lvl6pPr lvl="5" rtl="0">
              <a:buNone/>
              <a:defRPr>
                <a:solidFill>
                  <a:srgbClr val="324C73"/>
                </a:solidFill>
              </a:defRPr>
            </a:lvl6pPr>
            <a:lvl7pPr lvl="6" rtl="0">
              <a:buNone/>
              <a:defRPr>
                <a:solidFill>
                  <a:srgbClr val="324C73"/>
                </a:solidFill>
              </a:defRPr>
            </a:lvl7pPr>
            <a:lvl8pPr lvl="7" rtl="0">
              <a:buNone/>
              <a:defRPr>
                <a:solidFill>
                  <a:srgbClr val="324C73"/>
                </a:solidFill>
              </a:defRPr>
            </a:lvl8pPr>
            <a:lvl9pPr lvl="8" rtl="0">
              <a:buNone/>
              <a:defRPr>
                <a:solidFill>
                  <a:srgbClr val="324C7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324C73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457200" y="4253909"/>
            <a:ext cx="8229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324C73"/>
                </a:solidFill>
              </a:defRPr>
            </a:lvl1pPr>
            <a:lvl2pPr lvl="1" rtl="0">
              <a:buNone/>
              <a:defRPr>
                <a:solidFill>
                  <a:srgbClr val="324C73"/>
                </a:solidFill>
              </a:defRPr>
            </a:lvl2pPr>
            <a:lvl3pPr lvl="2" rtl="0">
              <a:buNone/>
              <a:defRPr>
                <a:solidFill>
                  <a:srgbClr val="324C73"/>
                </a:solidFill>
              </a:defRPr>
            </a:lvl3pPr>
            <a:lvl4pPr lvl="3" rtl="0">
              <a:buNone/>
              <a:defRPr>
                <a:solidFill>
                  <a:srgbClr val="324C73"/>
                </a:solidFill>
              </a:defRPr>
            </a:lvl4pPr>
            <a:lvl5pPr lvl="4" rtl="0">
              <a:buNone/>
              <a:defRPr>
                <a:solidFill>
                  <a:srgbClr val="324C73"/>
                </a:solidFill>
              </a:defRPr>
            </a:lvl5pPr>
            <a:lvl6pPr lvl="5" rtl="0">
              <a:buNone/>
              <a:defRPr>
                <a:solidFill>
                  <a:srgbClr val="324C73"/>
                </a:solidFill>
              </a:defRPr>
            </a:lvl6pPr>
            <a:lvl7pPr lvl="6" rtl="0">
              <a:buNone/>
              <a:defRPr>
                <a:solidFill>
                  <a:srgbClr val="324C73"/>
                </a:solidFill>
              </a:defRPr>
            </a:lvl7pPr>
            <a:lvl8pPr lvl="7" rtl="0">
              <a:buNone/>
              <a:defRPr>
                <a:solidFill>
                  <a:srgbClr val="324C73"/>
                </a:solidFill>
              </a:defRPr>
            </a:lvl8pPr>
            <a:lvl9pPr lvl="8" rtl="0">
              <a:buNone/>
              <a:defRPr>
                <a:solidFill>
                  <a:srgbClr val="324C7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324C73"/>
                </a:solidFill>
              </a:defRPr>
            </a:lvl1pPr>
            <a:lvl2pPr lvl="1" rtl="0">
              <a:buNone/>
              <a:defRPr>
                <a:solidFill>
                  <a:srgbClr val="324C73"/>
                </a:solidFill>
              </a:defRPr>
            </a:lvl2pPr>
            <a:lvl3pPr lvl="2" rtl="0">
              <a:buNone/>
              <a:defRPr>
                <a:solidFill>
                  <a:srgbClr val="324C73"/>
                </a:solidFill>
              </a:defRPr>
            </a:lvl3pPr>
            <a:lvl4pPr lvl="3" rtl="0">
              <a:buNone/>
              <a:defRPr>
                <a:solidFill>
                  <a:srgbClr val="324C73"/>
                </a:solidFill>
              </a:defRPr>
            </a:lvl4pPr>
            <a:lvl5pPr lvl="4" rtl="0">
              <a:buNone/>
              <a:defRPr>
                <a:solidFill>
                  <a:srgbClr val="324C73"/>
                </a:solidFill>
              </a:defRPr>
            </a:lvl5pPr>
            <a:lvl6pPr lvl="5" rtl="0">
              <a:buNone/>
              <a:defRPr>
                <a:solidFill>
                  <a:srgbClr val="324C73"/>
                </a:solidFill>
              </a:defRPr>
            </a:lvl6pPr>
            <a:lvl7pPr lvl="6" rtl="0">
              <a:buNone/>
              <a:defRPr>
                <a:solidFill>
                  <a:srgbClr val="324C73"/>
                </a:solidFill>
              </a:defRPr>
            </a:lvl7pPr>
            <a:lvl8pPr lvl="7" rtl="0">
              <a:buNone/>
              <a:defRPr>
                <a:solidFill>
                  <a:srgbClr val="324C73"/>
                </a:solidFill>
              </a:defRPr>
            </a:lvl8pPr>
            <a:lvl9pPr lvl="8" rtl="0">
              <a:buNone/>
              <a:defRPr>
                <a:solidFill>
                  <a:srgbClr val="324C7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11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324C73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22000" y="1885951"/>
            <a:ext cx="6866100" cy="23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Clr>
                <a:srgbClr val="FFB600"/>
              </a:buClr>
              <a:buSzPts val="1800"/>
              <a:buFont typeface="Raleway Light"/>
              <a:buChar char="●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Font typeface="Raleway Light"/>
              <a:buChar char="○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Font typeface="Raleway Light"/>
              <a:buChar char="■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●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○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■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●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○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■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 algn="ctr" rtl="0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 algn="ctr" rtl="0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 algn="ctr" rtl="0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 algn="ctr" rtl="0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 algn="ctr" rtl="0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 algn="ctr" rtl="0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 algn="ctr" rtl="0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 algn="ctr" rtl="0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6" r:id="rId5"/>
    <p:sldLayoutId id="2147483657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C73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ctrTitle"/>
          </p:nvPr>
        </p:nvSpPr>
        <p:spPr>
          <a:xfrm>
            <a:off x="685800" y="2544250"/>
            <a:ext cx="4928700" cy="190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bg1"/>
                </a:solidFill>
                <a:latin typeface="Raleway" pitchFamily="2" charset="77"/>
                <a:ea typeface="Arial"/>
                <a:cs typeface="Arial"/>
                <a:sym typeface="Arial"/>
              </a:rPr>
              <a:t>Federal Investment in Babies: A View from the States</a:t>
            </a:r>
            <a:endParaRPr sz="4000" dirty="0">
              <a:solidFill>
                <a:schemeClr val="bg1"/>
              </a:solidFill>
              <a:latin typeface="Raleway" pitchFamily="2" charset="77"/>
            </a:endParaRP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r="72813"/>
          <a:stretch/>
        </p:blipFill>
        <p:spPr>
          <a:xfrm>
            <a:off x="8096746" y="47850"/>
            <a:ext cx="970754" cy="115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AB0DA-7A7F-1C70-E2C3-9D08A4516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000" y="527094"/>
            <a:ext cx="6866100" cy="857400"/>
          </a:xfrm>
        </p:spPr>
        <p:txBody>
          <a:bodyPr/>
          <a:lstStyle/>
          <a:p>
            <a:r>
              <a:rPr lang="en-US" sz="2400" dirty="0"/>
              <a:t>Mapping Federal Spending on Infants and Toddlers, Total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1D4070-CC85-D7EB-16BB-356C39FD0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156" y="1432619"/>
            <a:ext cx="5310288" cy="307760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90F3C-1752-7EF8-C07F-603308180B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58384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6D9E1-8305-3845-CE52-BE06AF8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512" y="490711"/>
            <a:ext cx="7969718" cy="1058955"/>
          </a:xfrm>
        </p:spPr>
        <p:txBody>
          <a:bodyPr/>
          <a:lstStyle/>
          <a:p>
            <a:r>
              <a:rPr lang="en-US" sz="2000" dirty="0"/>
              <a:t>Annual federal spending per baby varies widely by state, ranging from just over $3,600 per baby (Utah) to more than $10,000 (Alaska).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7F38C8-5763-D343-1FB8-F5E0D8E9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201" y="1678727"/>
            <a:ext cx="5603597" cy="297406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C9DA6-BC12-A8CA-D254-DD1A72B3255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48471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97C25-C178-43D4-25AB-F9C98E64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497" y="462749"/>
            <a:ext cx="7413478" cy="857400"/>
          </a:xfrm>
        </p:spPr>
        <p:txBody>
          <a:bodyPr/>
          <a:lstStyle/>
          <a:p>
            <a:r>
              <a:rPr lang="en-US" sz="2000" i="1" dirty="0"/>
              <a:t>Southern states log the highest annual federal investment per child under 3 while investment is lowest in the Midwest.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B27091-18B1-43C9-0B90-CFA668CD6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348" y="1460264"/>
            <a:ext cx="5619404" cy="29875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9B23A-6EDE-986F-9D26-022EAB9592A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64291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FF4FE-3445-5222-F629-FB6D585A4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91" y="462748"/>
            <a:ext cx="6866100" cy="1048417"/>
          </a:xfrm>
        </p:spPr>
        <p:txBody>
          <a:bodyPr/>
          <a:lstStyle/>
          <a:p>
            <a:r>
              <a:rPr lang="en-US" sz="2000" i="1" dirty="0"/>
              <a:t>Federal support for babies and toddlers is comparable in red and blue states. The average spending per child under 3 for red and blue states is nearly identical.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82ED24-2DA5-88BD-77B8-03F371E0A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352" y="1771014"/>
            <a:ext cx="5602778" cy="259597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CC474-26E7-6877-2CDA-B4DDC44BBE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27426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94AE1-57AB-F21B-2619-69A3FBFC4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892" y="520745"/>
            <a:ext cx="7844588" cy="1072850"/>
          </a:xfrm>
        </p:spPr>
        <p:txBody>
          <a:bodyPr/>
          <a:lstStyle/>
          <a:p>
            <a:r>
              <a:rPr lang="en-US" sz="2000" i="1" dirty="0"/>
              <a:t>Federal spending on children under 3 largely tracks with need: states with higher baby poverty rates generally receive more federal support to address those and other needs.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555598-26CF-889C-88DF-0525400EF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006" y="1766239"/>
            <a:ext cx="5478087" cy="281666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89C4DD-268C-1F52-8720-2AA18295F6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52645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AEDE-68E3-4696-42C1-D04AB74A7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013" y="465136"/>
            <a:ext cx="7825339" cy="1079231"/>
          </a:xfrm>
        </p:spPr>
        <p:txBody>
          <a:bodyPr/>
          <a:lstStyle/>
          <a:p>
            <a:r>
              <a:rPr lang="en-US" sz="2000" i="1" dirty="0"/>
              <a:t>Medicaid and SNAP — which were cut by more than $1 trillion in H.R. 1 — account for the majority of program spending in 49 of 50 states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C7A32-FA53-6930-41FF-9D0D2FAC90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D3F3F9-03C8-644A-07C9-433539D9A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215" y="1553993"/>
            <a:ext cx="5407584" cy="313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9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46051-9228-BE9D-369C-B4E87753B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39" y="452881"/>
            <a:ext cx="7854215" cy="1206528"/>
          </a:xfrm>
        </p:spPr>
        <p:txBody>
          <a:bodyPr/>
          <a:lstStyle/>
          <a:p>
            <a:r>
              <a:rPr lang="en-US" sz="1800" i="1" dirty="0"/>
              <a:t>Maternal and infant health programs including Medicaid, CHIP, WIC, and Healthy Start make up at least half of all federal spending on children 0 - 3 for every state — from 55.0% in South Dakota to 74.6% in Washington.</a:t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242E8E-7FDE-CDBE-3200-20F988BF8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906" y="1669034"/>
            <a:ext cx="4497025" cy="303121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DAA5AB-43BF-0F37-254D-A0D2B6C7B2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89472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3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83" name="Google Shape;283;p33"/>
          <p:cNvSpPr txBox="1">
            <a:spLocks noGrp="1"/>
          </p:cNvSpPr>
          <p:nvPr>
            <p:ph type="ctrTitle" idx="4294967295"/>
          </p:nvPr>
        </p:nvSpPr>
        <p:spPr>
          <a:xfrm>
            <a:off x="685800" y="150715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324C73"/>
                </a:solidFill>
              </a:rPr>
              <a:t>Thanks!</a:t>
            </a:r>
            <a:endParaRPr sz="9600" dirty="0">
              <a:solidFill>
                <a:srgbClr val="324C73"/>
              </a:solidFill>
            </a:endParaRPr>
          </a:p>
        </p:txBody>
      </p:sp>
      <p:sp>
        <p:nvSpPr>
          <p:cNvPr id="284" name="Google Shape;284;p33"/>
          <p:cNvSpPr txBox="1">
            <a:spLocks noGrp="1"/>
          </p:cNvSpPr>
          <p:nvPr>
            <p:ph type="subTitle" idx="4294967295"/>
          </p:nvPr>
        </p:nvSpPr>
        <p:spPr>
          <a:xfrm>
            <a:off x="685800" y="2860000"/>
            <a:ext cx="6593700" cy="19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 dirty="0"/>
              <a:t>Any questions?</a:t>
            </a:r>
            <a:endParaRPr sz="36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can find me </a:t>
            </a:r>
            <a:r>
              <a:rPr lang="en"/>
              <a:t>at chrisb</a:t>
            </a:r>
            <a:r>
              <a:rPr lang="en" dirty="0" err="1"/>
              <a:t>@firstfocus.org</a:t>
            </a:r>
            <a:endParaRPr sz="3600" b="1" dirty="0"/>
          </a:p>
        </p:txBody>
      </p:sp>
      <p:pic>
        <p:nvPicPr>
          <p:cNvPr id="285" name="Google Shape;285;p33"/>
          <p:cNvPicPr preferRelativeResize="0"/>
          <p:nvPr/>
        </p:nvPicPr>
        <p:blipFill rotWithShape="1">
          <a:blip r:embed="rId3">
            <a:alphaModFix/>
          </a:blip>
          <a:srcRect r="73121"/>
          <a:stretch/>
        </p:blipFill>
        <p:spPr>
          <a:xfrm>
            <a:off x="8075475" y="0"/>
            <a:ext cx="1068524" cy="1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112" y="4822137"/>
            <a:ext cx="805776" cy="26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>
          <a:extLst>
            <a:ext uri="{FF2B5EF4-FFF2-40B4-BE49-F238E27FC236}">
              <a16:creationId xmlns:a16="http://schemas.microsoft.com/office/drawing/2014/main" id="{FF7D748B-2A01-020C-D7FB-42BA44878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>
            <a:extLst>
              <a:ext uri="{FF2B5EF4-FFF2-40B4-BE49-F238E27FC236}">
                <a16:creationId xmlns:a16="http://schemas.microsoft.com/office/drawing/2014/main" id="{2D2B1834-A927-4487-BB58-66D9DAE243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What is Babies in the Budget?</a:t>
            </a:r>
            <a:endParaRPr sz="2400" dirty="0"/>
          </a:p>
        </p:txBody>
      </p:sp>
      <p:sp>
        <p:nvSpPr>
          <p:cNvPr id="94" name="Google Shape;94;p17">
            <a:extLst>
              <a:ext uri="{FF2B5EF4-FFF2-40B4-BE49-F238E27FC236}">
                <a16:creationId xmlns:a16="http://schemas.microsoft.com/office/drawing/2014/main" id="{56C467BE-FDB9-0B09-7E5B-92A234AF28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2000" y="1524000"/>
            <a:ext cx="6866100" cy="27280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Tracks nearly 150 programs that invest in the needs of children 0-3</a:t>
            </a:r>
          </a:p>
          <a:p>
            <a:r>
              <a:rPr lang="en-US" sz="2000" dirty="0">
                <a:solidFill>
                  <a:schemeClr val="tx1"/>
                </a:solidFill>
              </a:rPr>
              <a:t>Calculates babies’ share of total federal spending and analyzes government investment in babies over time</a:t>
            </a:r>
          </a:p>
          <a:p>
            <a:r>
              <a:rPr lang="en-US" sz="2000" dirty="0">
                <a:solidFill>
                  <a:schemeClr val="tx1"/>
                </a:solidFill>
              </a:rPr>
              <a:t>Dives deep into important issue areas (e.g., health, nutrition, early childhood) to offer a holistic overview of federal support for well-being of our youngest children</a:t>
            </a:r>
          </a:p>
        </p:txBody>
      </p:sp>
      <p:sp>
        <p:nvSpPr>
          <p:cNvPr id="95" name="Google Shape;95;p17">
            <a:extLst>
              <a:ext uri="{FF2B5EF4-FFF2-40B4-BE49-F238E27FC236}">
                <a16:creationId xmlns:a16="http://schemas.microsoft.com/office/drawing/2014/main" id="{AA63FB83-E6C1-9FB5-EE60-66B45C218B7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324C73"/>
                </a:solidFill>
              </a:rPr>
              <a:t>2</a:t>
            </a:fld>
            <a:endParaRPr>
              <a:solidFill>
                <a:srgbClr val="324C73"/>
              </a:solidFill>
            </a:endParaRPr>
          </a:p>
        </p:txBody>
      </p:sp>
      <p:pic>
        <p:nvPicPr>
          <p:cNvPr id="96" name="Google Shape;96;p17">
            <a:extLst>
              <a:ext uri="{FF2B5EF4-FFF2-40B4-BE49-F238E27FC236}">
                <a16:creationId xmlns:a16="http://schemas.microsoft.com/office/drawing/2014/main" id="{C59C8C7A-D962-820C-3F44-2CB857C44F8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3121"/>
          <a:stretch/>
        </p:blipFill>
        <p:spPr>
          <a:xfrm>
            <a:off x="8075475" y="0"/>
            <a:ext cx="1068524" cy="1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>
            <a:extLst>
              <a:ext uri="{FF2B5EF4-FFF2-40B4-BE49-F238E27FC236}">
                <a16:creationId xmlns:a16="http://schemas.microsoft.com/office/drawing/2014/main" id="{0A45385E-EC99-DABF-A68B-9B7E95804BB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112" y="4822137"/>
            <a:ext cx="805776" cy="261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467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922000" y="759770"/>
            <a:ext cx="7300000" cy="5794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share of federal spending on babies</a:t>
            </a:r>
            <a:r>
              <a:rPr lang="en" sz="20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sits </a:t>
            </a:r>
            <a:r>
              <a:rPr lang="en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 just 1.59%</a:t>
            </a:r>
            <a:endParaRPr sz="2000" dirty="0"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922000" y="1479665"/>
            <a:ext cx="3543300" cy="32020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/>
              <a:t>The share of federal spending on children sits at just 1.59% in FY 2025.</a:t>
            </a:r>
          </a:p>
          <a:p>
            <a:pPr marL="114300" indent="0">
              <a:buNone/>
            </a:pPr>
            <a:endParaRPr lang="en-US" sz="2000" dirty="0"/>
          </a:p>
          <a:p>
            <a:r>
              <a:rPr lang="en-US" sz="2000" dirty="0"/>
              <a:t>This is a drop of nearly 1/5</a:t>
            </a:r>
            <a:r>
              <a:rPr lang="en-US" sz="2000" baseline="30000" dirty="0"/>
              <a:t>th</a:t>
            </a:r>
            <a:r>
              <a:rPr lang="en-US" sz="2000" dirty="0"/>
              <a:t> since the high of 1.98% in FY 2021.</a:t>
            </a:r>
          </a:p>
        </p:txBody>
      </p:sp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 rotWithShape="1">
          <a:blip r:embed="rId3">
            <a:alphaModFix/>
          </a:blip>
          <a:srcRect r="73121"/>
          <a:stretch/>
        </p:blipFill>
        <p:spPr>
          <a:xfrm>
            <a:off x="8075475" y="0"/>
            <a:ext cx="1068524" cy="1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112" y="4822137"/>
            <a:ext cx="805776" cy="26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graph of a graph with numbers and text&#10;&#10;AI-generated content may be incorrect.">
            <a:extLst>
              <a:ext uri="{FF2B5EF4-FFF2-40B4-BE49-F238E27FC236}">
                <a16:creationId xmlns:a16="http://schemas.microsoft.com/office/drawing/2014/main" id="{73173695-BC2D-5EDE-037D-24620DC894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553" y="1573072"/>
            <a:ext cx="2948594" cy="29382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>
          <a:extLst>
            <a:ext uri="{FF2B5EF4-FFF2-40B4-BE49-F238E27FC236}">
              <a16:creationId xmlns:a16="http://schemas.microsoft.com/office/drawing/2014/main" id="{0FE8BEE1-4E98-C488-CC55-686AB5B11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>
            <a:extLst>
              <a:ext uri="{FF2B5EF4-FFF2-40B4-BE49-F238E27FC236}">
                <a16:creationId xmlns:a16="http://schemas.microsoft.com/office/drawing/2014/main" id="{D5E4E5AB-DA1E-A351-A37E-ECA5C0D70F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Babies’ share trends by issue area</a:t>
            </a:r>
            <a:endParaRPr sz="2400" dirty="0"/>
          </a:p>
        </p:txBody>
      </p:sp>
      <p:sp>
        <p:nvSpPr>
          <p:cNvPr id="94" name="Google Shape;94;p17">
            <a:extLst>
              <a:ext uri="{FF2B5EF4-FFF2-40B4-BE49-F238E27FC236}">
                <a16:creationId xmlns:a16="http://schemas.microsoft.com/office/drawing/2014/main" id="{140F1818-61CD-FBA0-1AFE-957828F52E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2000" y="1523674"/>
            <a:ext cx="6866100" cy="30666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/>
              <a:t>From FY 2021 to FY 2025 the share of spending on babies for:</a:t>
            </a:r>
            <a:endParaRPr lang="en-US" sz="1600" dirty="0"/>
          </a:p>
          <a:p>
            <a:pPr lvl="1"/>
            <a:r>
              <a:rPr lang="en-US" sz="2000" dirty="0"/>
              <a:t>Early childhood </a:t>
            </a:r>
            <a:r>
              <a:rPr lang="en-US" sz="2000" dirty="0">
                <a:solidFill>
                  <a:srgbClr val="FF0000"/>
                </a:solidFill>
              </a:rPr>
              <a:t>fell by 69.50%</a:t>
            </a:r>
          </a:p>
          <a:p>
            <a:pPr lvl="1"/>
            <a:r>
              <a:rPr lang="en-US" sz="2000" dirty="0"/>
              <a:t>Health </a:t>
            </a:r>
            <a:r>
              <a:rPr lang="en-US" sz="2000" dirty="0">
                <a:solidFill>
                  <a:srgbClr val="00B050"/>
                </a:solidFill>
              </a:rPr>
              <a:t>increased by 47.71%</a:t>
            </a:r>
          </a:p>
          <a:p>
            <a:pPr lvl="1"/>
            <a:r>
              <a:rPr lang="en-US" sz="2000" dirty="0"/>
              <a:t>Housing </a:t>
            </a:r>
            <a:r>
              <a:rPr lang="en-US" sz="2000" dirty="0">
                <a:solidFill>
                  <a:srgbClr val="00B050"/>
                </a:solidFill>
              </a:rPr>
              <a:t>increased by 29.66%</a:t>
            </a:r>
          </a:p>
          <a:p>
            <a:pPr lvl="1"/>
            <a:r>
              <a:rPr lang="en-US" sz="2000" dirty="0"/>
              <a:t>Income support </a:t>
            </a:r>
            <a:r>
              <a:rPr lang="en-US" sz="2000" dirty="0">
                <a:solidFill>
                  <a:srgbClr val="FF0000"/>
                </a:solidFill>
              </a:rPr>
              <a:t>fell by 45.14%</a:t>
            </a:r>
          </a:p>
          <a:p>
            <a:pPr lvl="1"/>
            <a:r>
              <a:rPr lang="en-US" sz="2000" dirty="0"/>
              <a:t>Justice and child protection </a:t>
            </a:r>
            <a:r>
              <a:rPr lang="en-US" sz="2000" dirty="0">
                <a:solidFill>
                  <a:srgbClr val="FF0000"/>
                </a:solidFill>
              </a:rPr>
              <a:t>fell by 3.89%</a:t>
            </a:r>
          </a:p>
          <a:p>
            <a:pPr lvl="1"/>
            <a:r>
              <a:rPr lang="en-US" sz="2000" dirty="0"/>
              <a:t>Nutrition spending </a:t>
            </a:r>
            <a:r>
              <a:rPr lang="en-US" sz="2000" dirty="0">
                <a:solidFill>
                  <a:srgbClr val="FF0000"/>
                </a:solidFill>
              </a:rPr>
              <a:t>fell by 4.29%</a:t>
            </a:r>
          </a:p>
        </p:txBody>
      </p:sp>
      <p:sp>
        <p:nvSpPr>
          <p:cNvPr id="95" name="Google Shape;95;p17">
            <a:extLst>
              <a:ext uri="{FF2B5EF4-FFF2-40B4-BE49-F238E27FC236}">
                <a16:creationId xmlns:a16="http://schemas.microsoft.com/office/drawing/2014/main" id="{A08FB44D-F532-6B08-740E-0CBF8A9AD76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324C73"/>
                </a:solidFill>
              </a:rPr>
              <a:t>4</a:t>
            </a:fld>
            <a:endParaRPr>
              <a:solidFill>
                <a:srgbClr val="324C73"/>
              </a:solidFill>
            </a:endParaRPr>
          </a:p>
        </p:txBody>
      </p:sp>
      <p:pic>
        <p:nvPicPr>
          <p:cNvPr id="96" name="Google Shape;96;p17">
            <a:extLst>
              <a:ext uri="{FF2B5EF4-FFF2-40B4-BE49-F238E27FC236}">
                <a16:creationId xmlns:a16="http://schemas.microsoft.com/office/drawing/2014/main" id="{A0F8814A-B66E-EEE1-02F4-D944E03257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3121"/>
          <a:stretch/>
        </p:blipFill>
        <p:spPr>
          <a:xfrm>
            <a:off x="8075475" y="0"/>
            <a:ext cx="1068524" cy="1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>
            <a:extLst>
              <a:ext uri="{FF2B5EF4-FFF2-40B4-BE49-F238E27FC236}">
                <a16:creationId xmlns:a16="http://schemas.microsoft.com/office/drawing/2014/main" id="{59F9392F-6FBB-0A30-DA4B-879BB4D7092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112" y="4822137"/>
            <a:ext cx="805776" cy="261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711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>
          <a:extLst>
            <a:ext uri="{FF2B5EF4-FFF2-40B4-BE49-F238E27FC236}">
              <a16:creationId xmlns:a16="http://schemas.microsoft.com/office/drawing/2014/main" id="{963AEB2E-B286-5662-4CD6-D3EBF2094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>
            <a:extLst>
              <a:ext uri="{FF2B5EF4-FFF2-40B4-BE49-F238E27FC236}">
                <a16:creationId xmlns:a16="http://schemas.microsoft.com/office/drawing/2014/main" id="{CA204C2D-ABB6-24C2-4BAF-433ECBC36A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Biggest contributors to the decline in babies’ share since 2021</a:t>
            </a:r>
            <a:endParaRPr sz="2400" dirty="0"/>
          </a:p>
        </p:txBody>
      </p:sp>
      <p:sp>
        <p:nvSpPr>
          <p:cNvPr id="94" name="Google Shape;94;p17">
            <a:extLst>
              <a:ext uri="{FF2B5EF4-FFF2-40B4-BE49-F238E27FC236}">
                <a16:creationId xmlns:a16="http://schemas.microsoft.com/office/drawing/2014/main" id="{F9E26EBE-F0AF-3D3F-8CCB-1AC87C2183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2000" y="1749175"/>
            <a:ext cx="6866100" cy="27280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Phasing out of Economic Impact Payments that offered guaranteed additional income for all people</a:t>
            </a:r>
          </a:p>
          <a:p>
            <a:r>
              <a:rPr lang="en-US" dirty="0">
                <a:solidFill>
                  <a:schemeClr val="tx1"/>
                </a:solidFill>
              </a:rPr>
              <a:t>Loss of the Child Care Stabilization Fund</a:t>
            </a:r>
          </a:p>
          <a:p>
            <a:r>
              <a:rPr lang="en-US" dirty="0">
                <a:solidFill>
                  <a:schemeClr val="tx1"/>
                </a:solidFill>
              </a:rPr>
              <a:t>Decrease in the Child Care and Development Block Grant</a:t>
            </a:r>
          </a:p>
          <a:p>
            <a:r>
              <a:rPr lang="en-US" dirty="0">
                <a:solidFill>
                  <a:schemeClr val="tx1"/>
                </a:solidFill>
              </a:rPr>
              <a:t>Reduction in the increased Child Tax Credit for kids 0-6 and elimination of full refundability that guaranteed full CTC to low-income babies</a:t>
            </a:r>
          </a:p>
          <a:p>
            <a:r>
              <a:rPr lang="en-US" dirty="0">
                <a:solidFill>
                  <a:schemeClr val="tx1"/>
                </a:solidFill>
              </a:rPr>
              <a:t>Expiration of Emergency Allotments for SNAP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5" name="Google Shape;95;p17">
            <a:extLst>
              <a:ext uri="{FF2B5EF4-FFF2-40B4-BE49-F238E27FC236}">
                <a16:creationId xmlns:a16="http://schemas.microsoft.com/office/drawing/2014/main" id="{9F829E50-849E-EE7E-B182-E62E148A1FC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324C73"/>
                </a:solidFill>
              </a:rPr>
              <a:t>5</a:t>
            </a:fld>
            <a:endParaRPr>
              <a:solidFill>
                <a:srgbClr val="324C73"/>
              </a:solidFill>
            </a:endParaRPr>
          </a:p>
        </p:txBody>
      </p:sp>
      <p:pic>
        <p:nvPicPr>
          <p:cNvPr id="96" name="Google Shape;96;p17">
            <a:extLst>
              <a:ext uri="{FF2B5EF4-FFF2-40B4-BE49-F238E27FC236}">
                <a16:creationId xmlns:a16="http://schemas.microsoft.com/office/drawing/2014/main" id="{397718C2-7C59-4EA8-60F5-80A21725A99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3121"/>
          <a:stretch/>
        </p:blipFill>
        <p:spPr>
          <a:xfrm>
            <a:off x="8075475" y="0"/>
            <a:ext cx="1068524" cy="1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>
            <a:extLst>
              <a:ext uri="{FF2B5EF4-FFF2-40B4-BE49-F238E27FC236}">
                <a16:creationId xmlns:a16="http://schemas.microsoft.com/office/drawing/2014/main" id="{7F0185BC-B30C-E470-099C-31FA04920AE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112" y="4822137"/>
            <a:ext cx="805776" cy="261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2812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>
          <a:extLst>
            <a:ext uri="{FF2B5EF4-FFF2-40B4-BE49-F238E27FC236}">
              <a16:creationId xmlns:a16="http://schemas.microsoft.com/office/drawing/2014/main" id="{58F54988-FD4F-E4E2-76F0-4051CA6A2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7E58A269-0708-A3AE-4D23-5BAFD3445F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2375" y="661290"/>
            <a:ext cx="6866100" cy="5004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More bad news to come… H.R. 1</a:t>
            </a:r>
            <a:endParaRPr sz="2400" dirty="0"/>
          </a:p>
        </p:txBody>
      </p:sp>
      <p:sp>
        <p:nvSpPr>
          <p:cNvPr id="79" name="Google Shape;79;p15">
            <a:extLst>
              <a:ext uri="{FF2B5EF4-FFF2-40B4-BE49-F238E27FC236}">
                <a16:creationId xmlns:a16="http://schemas.microsoft.com/office/drawing/2014/main" id="{31C89566-CC84-C839-DCB3-6FE791025C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7502" y="1359851"/>
            <a:ext cx="3925700" cy="3399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600" dirty="0"/>
              <a:t>Most of the harm to babies does not show up in these numbers. </a:t>
            </a:r>
          </a:p>
          <a:p>
            <a:r>
              <a:rPr lang="en-US" sz="1600" dirty="0"/>
              <a:t>The reconciliation package, H.R. 1, slashes spending on Medicaid and SNAP, two of the five largest programs for babies — these alone make up 50% of all spending on babies!</a:t>
            </a:r>
          </a:p>
          <a:p>
            <a:r>
              <a:rPr lang="en-US" sz="1600" dirty="0"/>
              <a:t>These cuts will only show up in future reports and we do not know the precise magnitude of cuts on babies</a:t>
            </a:r>
            <a:r>
              <a:rPr lang="en-US" sz="1400" dirty="0"/>
              <a:t>.</a:t>
            </a:r>
          </a:p>
        </p:txBody>
      </p:sp>
      <p:sp>
        <p:nvSpPr>
          <p:cNvPr id="81" name="Google Shape;81;p15">
            <a:extLst>
              <a:ext uri="{FF2B5EF4-FFF2-40B4-BE49-F238E27FC236}">
                <a16:creationId xmlns:a16="http://schemas.microsoft.com/office/drawing/2014/main" id="{A5479AAE-CE29-68FC-8D37-B958AC85970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82" name="Google Shape;82;p15">
            <a:extLst>
              <a:ext uri="{FF2B5EF4-FFF2-40B4-BE49-F238E27FC236}">
                <a16:creationId xmlns:a16="http://schemas.microsoft.com/office/drawing/2014/main" id="{5680DC02-E63B-CF65-1CDA-48B5012EBE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3121"/>
          <a:stretch/>
        </p:blipFill>
        <p:spPr>
          <a:xfrm>
            <a:off x="8075475" y="0"/>
            <a:ext cx="1068524" cy="1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>
            <a:extLst>
              <a:ext uri="{FF2B5EF4-FFF2-40B4-BE49-F238E27FC236}">
                <a16:creationId xmlns:a16="http://schemas.microsoft.com/office/drawing/2014/main" id="{27CBEA6F-E337-E241-B921-90E169A46F0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112" y="4822137"/>
            <a:ext cx="805776" cy="26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EB9620-4A8C-2EE6-996F-AFCB103D4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3202" y="1616707"/>
            <a:ext cx="4290332" cy="280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87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F1BD3-3C63-7A2A-42F3-E48D707ED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251" y="680020"/>
            <a:ext cx="6866100" cy="857400"/>
          </a:xfrm>
        </p:spPr>
        <p:txBody>
          <a:bodyPr/>
          <a:lstStyle/>
          <a:p>
            <a:r>
              <a:rPr lang="en-US" sz="3200" dirty="0"/>
              <a:t>A view from the states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7D6CB-2B43-D796-E5AA-E1760251E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000" y="1462438"/>
            <a:ext cx="6866100" cy="3001041"/>
          </a:xfrm>
        </p:spPr>
        <p:txBody>
          <a:bodyPr/>
          <a:lstStyle/>
          <a:p>
            <a:r>
              <a:rPr lang="en-US" sz="2000" dirty="0"/>
              <a:t>We estimate federal spending on babies for each state by:</a:t>
            </a:r>
          </a:p>
          <a:p>
            <a:pPr lvl="1"/>
            <a:r>
              <a:rPr lang="en-US" sz="2000" dirty="0"/>
              <a:t>Collecting data for federal spending by state for 13 programs that cover more than 75% of federal spending on children under 3</a:t>
            </a:r>
          </a:p>
          <a:p>
            <a:pPr marL="571500" lvl="1" indent="0">
              <a:buNone/>
            </a:pPr>
            <a:endParaRPr lang="en-US" sz="2000" dirty="0"/>
          </a:p>
          <a:p>
            <a:pPr lvl="1"/>
            <a:r>
              <a:rPr lang="en-US" sz="2000" dirty="0"/>
              <a:t>Estimating the share of spending for each of these programs going to children 0 to 3 for each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462B08-AEBB-CAF6-0364-9A35D2BC4FF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0053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A9D38-0FAE-0B03-5E6B-F35CA0EB1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026" y="538599"/>
            <a:ext cx="8135374" cy="857400"/>
          </a:xfrm>
        </p:spPr>
        <p:txBody>
          <a:bodyPr/>
          <a:lstStyle/>
          <a:p>
            <a:r>
              <a:rPr lang="en-US" sz="2400" dirty="0"/>
              <a:t>Mapping Federal Spending on Infants and Toddlers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4C7178-5B79-8878-E6F0-FA41BD6284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AEB433-0308-2022-A9C8-B181C9FA8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640" y="1232374"/>
            <a:ext cx="5686720" cy="329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06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D9B57-5EF4-0AC6-4850-5F9CCABE4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Putting These Numbers in Context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E3BA5-DB3E-4400-8807-1EF73D8F2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999" y="1533078"/>
            <a:ext cx="7557857" cy="2827165"/>
          </a:xfrm>
        </p:spPr>
        <p:txBody>
          <a:bodyPr/>
          <a:lstStyle/>
          <a:p>
            <a:r>
              <a:rPr lang="en-US" sz="2000" dirty="0"/>
              <a:t>Federal spending per baby in Utah (lowest state):</a:t>
            </a:r>
            <a:r>
              <a:rPr lang="en-US" sz="2000" b="1" dirty="0"/>
              <a:t> $3,640 </a:t>
            </a:r>
          </a:p>
          <a:p>
            <a:r>
              <a:rPr lang="en-US" sz="2000" dirty="0"/>
              <a:t>Federal spending per baby in Alaska (highest state):</a:t>
            </a:r>
            <a:r>
              <a:rPr lang="en-US" sz="2000" b="1" dirty="0"/>
              <a:t> $10,448 </a:t>
            </a:r>
          </a:p>
          <a:p>
            <a:r>
              <a:rPr lang="en-US" sz="2000" b="1" dirty="0"/>
              <a:t>Cost of raising a baby in the first year: approx. $20,000</a:t>
            </a:r>
          </a:p>
          <a:p>
            <a:r>
              <a:rPr lang="en-US" sz="2000" b="1" dirty="0"/>
              <a:t>Health costs associated with pregnancy, childbirth, and infant care: $20,416</a:t>
            </a:r>
          </a:p>
          <a:p>
            <a:r>
              <a:rPr lang="en-US" sz="2000" b="1" dirty="0"/>
              <a:t>Average annual Social Security Check: $24,852</a:t>
            </a:r>
          </a:p>
          <a:p>
            <a:endParaRPr lang="en-US" sz="2000" b="1" dirty="0"/>
          </a:p>
          <a:p>
            <a:endParaRPr lang="en-US" sz="20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5B0FEC-EC38-0A47-8CF2-4FE73407956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99322551"/>
      </p:ext>
    </p:extLst>
  </p:cSld>
  <p:clrMapOvr>
    <a:masterClrMapping/>
  </p:clrMapOvr>
</p:sld>
</file>

<file path=ppt/theme/theme1.xml><?xml version="1.0" encoding="utf-8"?>
<a:theme xmlns:a="http://schemas.openxmlformats.org/drawingml/2006/main" name="Oliv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24C73"/>
      </a:accent1>
      <a:accent2>
        <a:srgbClr val="526587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20771</TotalTime>
  <Words>692</Words>
  <Application>Microsoft Macintosh PowerPoint</Application>
  <PresentationFormat>On-screen Show (16:9)</PresentationFormat>
  <Paragraphs>65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Raleway ExtraBold</vt:lpstr>
      <vt:lpstr>Raleway Light</vt:lpstr>
      <vt:lpstr>Raleway</vt:lpstr>
      <vt:lpstr>Olivia template</vt:lpstr>
      <vt:lpstr>Federal Investment in Babies: A View from the States</vt:lpstr>
      <vt:lpstr>What is Babies in the Budget?</vt:lpstr>
      <vt:lpstr>The share of federal spending on babies sits at just 1.59%</vt:lpstr>
      <vt:lpstr>Babies’ share trends by issue area</vt:lpstr>
      <vt:lpstr>Biggest contributors to the decline in babies’ share since 2021</vt:lpstr>
      <vt:lpstr>More bad news to come… H.R. 1</vt:lpstr>
      <vt:lpstr>A view from the states</vt:lpstr>
      <vt:lpstr>Mapping Federal Spending on Infants and Toddlers</vt:lpstr>
      <vt:lpstr>Putting These Numbers in Context</vt:lpstr>
      <vt:lpstr>Mapping Federal Spending on Infants and Toddlers, Total</vt:lpstr>
      <vt:lpstr>Annual federal spending per baby varies widely by state, ranging from just over $3,600 per baby (Utah) to more than $10,000 (Alaska).</vt:lpstr>
      <vt:lpstr>Southern states log the highest annual federal investment per child under 3 while investment is lowest in the Midwest.</vt:lpstr>
      <vt:lpstr>Federal support for babies and toddlers is comparable in red and blue states. The average spending per child under 3 for red and blue states is nearly identical. </vt:lpstr>
      <vt:lpstr>Federal spending on children under 3 largely tracks with need: states with higher baby poverty rates generally receive more federal support to address those and other needs. </vt:lpstr>
      <vt:lpstr>Medicaid and SNAP — which were cut by more than $1 trillion in H.R. 1 — account for the majority of program spending in 49 of 50 states </vt:lpstr>
      <vt:lpstr>Maternal and infant health programs including Medicaid, CHIP, WIC, and Healthy Start make up at least half of all federal spending on children 0 - 3 for every state — from 55.0% in South Dakota to 74.6% in Washington. 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Michele Kayal</cp:lastModifiedBy>
  <cp:revision>72</cp:revision>
  <dcterms:modified xsi:type="dcterms:W3CDTF">2026-04-28T14:28:57Z</dcterms:modified>
</cp:coreProperties>
</file>